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s/slide56.xml" ContentType="application/vnd.openxmlformats-officedocument.presentationml.slide+xml"/>
  <Override PartName="/ppt/slides/slide58.xml" ContentType="application/vnd.openxmlformats-officedocument.presentationml.slide+xml"/>
  <Override PartName="/ppt/slideLayouts/slideLayout8.xml" ContentType="application/vnd.openxmlformats-officedocument.presentationml.slideLayout+xml"/>
  <Default Extension="svg" ContentType="image/svg+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docProps/custom.xml" ContentType="application/vnd.openxmlformats-officedocument.custom-properties+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62"/>
  </p:notesMasterIdLst>
  <p:sldIdLst>
    <p:sldId id="596" r:id="rId2"/>
    <p:sldId id="256" r:id="rId3"/>
    <p:sldId id="284" r:id="rId4"/>
    <p:sldId id="595" r:id="rId5"/>
    <p:sldId id="535" r:id="rId6"/>
    <p:sldId id="285" r:id="rId7"/>
    <p:sldId id="420" r:id="rId8"/>
    <p:sldId id="286" r:id="rId9"/>
    <p:sldId id="290" r:id="rId10"/>
    <p:sldId id="516" r:id="rId11"/>
    <p:sldId id="517" r:id="rId12"/>
    <p:sldId id="518" r:id="rId13"/>
    <p:sldId id="519" r:id="rId14"/>
    <p:sldId id="520" r:id="rId15"/>
    <p:sldId id="521" r:id="rId16"/>
    <p:sldId id="522" r:id="rId17"/>
    <p:sldId id="523" r:id="rId18"/>
    <p:sldId id="545" r:id="rId19"/>
    <p:sldId id="546" r:id="rId20"/>
    <p:sldId id="547" r:id="rId21"/>
    <p:sldId id="548" r:id="rId22"/>
    <p:sldId id="549" r:id="rId23"/>
    <p:sldId id="550" r:id="rId24"/>
    <p:sldId id="551" r:id="rId25"/>
    <p:sldId id="552" r:id="rId26"/>
    <p:sldId id="553" r:id="rId27"/>
    <p:sldId id="554" r:id="rId28"/>
    <p:sldId id="555" r:id="rId29"/>
    <p:sldId id="556" r:id="rId30"/>
    <p:sldId id="557" r:id="rId31"/>
    <p:sldId id="558" r:id="rId32"/>
    <p:sldId id="564" r:id="rId33"/>
    <p:sldId id="565" r:id="rId34"/>
    <p:sldId id="566" r:id="rId35"/>
    <p:sldId id="567" r:id="rId36"/>
    <p:sldId id="568" r:id="rId37"/>
    <p:sldId id="570" r:id="rId38"/>
    <p:sldId id="571" r:id="rId39"/>
    <p:sldId id="572" r:id="rId40"/>
    <p:sldId id="573" r:id="rId41"/>
    <p:sldId id="574" r:id="rId42"/>
    <p:sldId id="575" r:id="rId43"/>
    <p:sldId id="576" r:id="rId44"/>
    <p:sldId id="577" r:id="rId45"/>
    <p:sldId id="578" r:id="rId46"/>
    <p:sldId id="579" r:id="rId47"/>
    <p:sldId id="580" r:id="rId48"/>
    <p:sldId id="581" r:id="rId49"/>
    <p:sldId id="597" r:id="rId50"/>
    <p:sldId id="598" r:id="rId51"/>
    <p:sldId id="599" r:id="rId52"/>
    <p:sldId id="600" r:id="rId53"/>
    <p:sldId id="601" r:id="rId54"/>
    <p:sldId id="602" r:id="rId55"/>
    <p:sldId id="603" r:id="rId56"/>
    <p:sldId id="604" r:id="rId57"/>
    <p:sldId id="605" r:id="rId58"/>
    <p:sldId id="606" r:id="rId59"/>
    <p:sldId id="562" r:id="rId60"/>
    <p:sldId id="41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Welcome" id="{3374D542-6E3E-455F-9BFB-B45891911720}">
          <p14:sldIdLst>
            <p14:sldId id="594"/>
            <p14:sldId id="256"/>
            <p14:sldId id="284"/>
            <p14:sldId id="595"/>
          </p14:sldIdLst>
        </p14:section>
        <p14:section name="Using Remix 3D to Search for Models" id="{6844172C-9703-4DC7-908A-C23538616A3C}">
          <p14:sldIdLst>
            <p14:sldId id="535"/>
            <p14:sldId id="285"/>
            <p14:sldId id="420"/>
            <p14:sldId id="286"/>
            <p14:sldId id="290"/>
            <p14:sldId id="516"/>
            <p14:sldId id="517"/>
            <p14:sldId id="518"/>
            <p14:sldId id="519"/>
            <p14:sldId id="520"/>
            <p14:sldId id="521"/>
            <p14:sldId id="522"/>
            <p14:sldId id="523"/>
            <p14:sldId id="528"/>
            <p14:sldId id="530"/>
            <p14:sldId id="524"/>
            <p14:sldId id="526"/>
            <p14:sldId id="527"/>
            <p14:sldId id="537"/>
            <p14:sldId id="538"/>
            <p14:sldId id="539"/>
            <p14:sldId id="540"/>
            <p14:sldId id="541"/>
            <p14:sldId id="542"/>
            <p14:sldId id="543"/>
            <p14:sldId id="544"/>
            <p14:sldId id="545"/>
            <p14:sldId id="546"/>
            <p14:sldId id="547"/>
            <p14:sldId id="548"/>
            <p14:sldId id="549"/>
            <p14:sldId id="550"/>
            <p14:sldId id="551"/>
            <p14:sldId id="552"/>
            <p14:sldId id="553"/>
            <p14:sldId id="554"/>
            <p14:sldId id="555"/>
            <p14:sldId id="556"/>
            <p14:sldId id="557"/>
            <p14:sldId id="558"/>
            <p14:sldId id="559"/>
            <p14:sldId id="560"/>
            <p14:sldId id="561"/>
            <p14:sldId id="564"/>
            <p14:sldId id="565"/>
            <p14:sldId id="566"/>
            <p14:sldId id="567"/>
            <p14:sldId id="568"/>
            <p14:sldId id="569"/>
            <p14:sldId id="570"/>
            <p14:sldId id="571"/>
            <p14:sldId id="572"/>
            <p14:sldId id="573"/>
            <p14:sldId id="574"/>
            <p14:sldId id="575"/>
            <p14:sldId id="576"/>
            <p14:sldId id="577"/>
            <p14:sldId id="578"/>
            <p14:sldId id="579"/>
            <p14:sldId id="580"/>
            <p14:sldId id="581"/>
            <p14:sldId id="582"/>
            <p14:sldId id="583"/>
            <p14:sldId id="584"/>
            <p14:sldId id="585"/>
            <p14:sldId id="586"/>
            <p14:sldId id="587"/>
            <p14:sldId id="588"/>
            <p14:sldId id="589"/>
            <p14:sldId id="590"/>
            <p14:sldId id="591"/>
            <p14:sldId id="592"/>
            <p14:sldId id="593"/>
            <p14:sldId id="562"/>
            <p14:sldId id="416"/>
          </p14:sldIdLst>
        </p14:section>
      </p14:sectionLst>
    </p:ex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CCFF66"/>
    <a:srgbClr val="EA7CEA"/>
    <a:srgbClr val="FFFF66"/>
    <a:srgbClr val="FF0066"/>
    <a:srgbClr val="FF3300"/>
    <a:srgbClr val="6600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605" autoAdjust="0"/>
    <p:restoredTop sz="94660"/>
  </p:normalViewPr>
  <p:slideViewPr>
    <p:cSldViewPr snapToGrid="0">
      <p:cViewPr varScale="1">
        <p:scale>
          <a:sx n="73" d="100"/>
          <a:sy n="73" d="100"/>
        </p:scale>
        <p:origin x="-636" y="-102"/>
      </p:cViewPr>
      <p:guideLst>
        <p:guide orient="horz" pos="2160"/>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C3FCC2-4E7A-4671-AA79-177CB194E449}" type="datetimeFigureOut">
              <a:rPr lang="en-US" smtClean="0"/>
              <a:pPr/>
              <a:t>19-May-21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01C38D-F26D-4167-83EF-8774BC62D548}" type="slidenum">
              <a:rPr lang="en-US" smtClean="0"/>
              <a:pPr/>
              <a:t>‹#›</a:t>
            </a:fld>
            <a:endParaRPr lang="en-US"/>
          </a:p>
        </p:txBody>
      </p:sp>
    </p:spTree>
    <p:extLst>
      <p:ext uri="{BB962C8B-B14F-4D97-AF65-F5344CB8AC3E}">
        <p14:creationId xmlns:p14="http://schemas.microsoft.com/office/powerpoint/2010/main" xmlns="" val="33360506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33238323-0ADF-4328-9564-AEB5DFD80DB6}"/>
              </a:ext>
            </a:extLst>
          </p:cNvPr>
          <p:cNvSpPr/>
          <p:nvPr userDrawn="1"/>
        </p:nvSpPr>
        <p:spPr bwMode="blackWhite">
          <a:xfrm>
            <a:off x="254950" y="262784"/>
            <a:ext cx="11682101" cy="633243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a:extLst>
              <a:ext uri="{FF2B5EF4-FFF2-40B4-BE49-F238E27FC236}">
                <a16:creationId xmlns:a16="http://schemas.microsoft.com/office/drawing/2014/main" xmlns="" id="{EB776FAE-C8F8-44A1-8BC7-9EB948371459}"/>
              </a:ext>
            </a:extLst>
          </p:cNvPr>
          <p:cNvSpPr>
            <a:spLocks noGrp="1"/>
          </p:cNvSpPr>
          <p:nvPr>
            <p:ph type="ctrTitle"/>
          </p:nvPr>
        </p:nvSpPr>
        <p:spPr>
          <a:xfrm>
            <a:off x="1524000" y="1333500"/>
            <a:ext cx="9144000" cy="1790700"/>
          </a:xfrm>
        </p:spPr>
        <p:txBody>
          <a:bodyPr vert="horz" lIns="91440" tIns="0" rIns="91440" bIns="0" rtlCol="0" anchor="t" anchorCtr="0">
            <a:noAutofit/>
          </a:bodyPr>
          <a:lstStyle>
            <a:lvl1pPr>
              <a:lnSpc>
                <a:spcPct val="100000"/>
              </a:lnSpc>
              <a:defRPr lang="en-US" sz="4800" dirty="0">
                <a:solidFill>
                  <a:schemeClr val="bg1"/>
                </a:solidFill>
              </a:defRPr>
            </a:lvl1pPr>
          </a:lstStyle>
          <a:p>
            <a:pPr lvl="0"/>
            <a:r>
              <a:rPr lang="en-US" smtClean="0"/>
              <a:t>Click to edit Master title style</a:t>
            </a:r>
            <a:endParaRPr lang="en-US" dirty="0"/>
          </a:p>
        </p:txBody>
      </p:sp>
      <p:sp>
        <p:nvSpPr>
          <p:cNvPr id="3" name="Subtitle 2">
            <a:extLst>
              <a:ext uri="{FF2B5EF4-FFF2-40B4-BE49-F238E27FC236}">
                <a16:creationId xmlns:a16="http://schemas.microsoft.com/office/drawing/2014/main" xmlns="" id="{DA7900C6-1C2C-4612-8672-356C6DDFDCB1}"/>
              </a:ext>
            </a:extLst>
          </p:cNvPr>
          <p:cNvSpPr>
            <a:spLocks noGrp="1"/>
          </p:cNvSpPr>
          <p:nvPr>
            <p:ph type="subTitle" idx="1"/>
          </p:nvPr>
        </p:nvSpPr>
        <p:spPr>
          <a:xfrm>
            <a:off x="1524000" y="3128009"/>
            <a:ext cx="9144000" cy="1287675"/>
          </a:xfrm>
        </p:spPr>
        <p:txBody>
          <a:bodyPr vert="horz" lIns="91440" tIns="45720" rIns="91440" bIns="45720" rtlCol="0" anchor="t" anchorCtr="0">
            <a:noAutofit/>
          </a:bodyPr>
          <a:lstStyle>
            <a:lvl1pPr marL="0" indent="0">
              <a:buNone/>
              <a:defRPr lang="en-US" sz="2400" dirty="0">
                <a:solidFill>
                  <a:schemeClr val="bg1"/>
                </a:solidFill>
                <a:latin typeface="+mj-lt"/>
              </a:defRPr>
            </a:lvl1pPr>
          </a:lstStyle>
          <a:p>
            <a:pPr marL="228600" lvl="0" indent="-228600">
              <a:lnSpc>
                <a:spcPct val="150000"/>
              </a:lnSpc>
              <a:spcAft>
                <a:spcPts val="1200"/>
              </a:spcAft>
            </a:pPr>
            <a:r>
              <a:rPr lang="en-US" smtClean="0"/>
              <a:t>Click to edit Master subtitle style</a:t>
            </a:r>
            <a:endParaRPr lang="en-US" dirty="0"/>
          </a:p>
        </p:txBody>
      </p:sp>
      <p:pic>
        <p:nvPicPr>
          <p:cNvPr id="8" name="Picture 7">
            <a:extLst>
              <a:ext uri="{FF2B5EF4-FFF2-40B4-BE49-F238E27FC236}">
                <a16:creationId xmlns:a16="http://schemas.microsoft.com/office/drawing/2014/main" xmlns="" id="{5274E620-B44E-41FF-8FA1-D955BD69C0B9}"/>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l="1648" r="13926" b="71478"/>
          <a:stretch/>
        </p:blipFill>
        <p:spPr>
          <a:xfrm>
            <a:off x="342899" y="4546601"/>
            <a:ext cx="11715751" cy="2025650"/>
          </a:xfrm>
          <a:prstGeom prst="rect">
            <a:avLst/>
          </a:prstGeom>
        </p:spPr>
      </p:pic>
    </p:spTree>
    <p:extLst>
      <p:ext uri="{BB962C8B-B14F-4D97-AF65-F5344CB8AC3E}">
        <p14:creationId xmlns:p14="http://schemas.microsoft.com/office/powerpoint/2010/main" xmlns="" val="42211464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45A2570-7517-4576-B836-E4E6D3E743B9}"/>
              </a:ext>
              <a:ext uri="{C183D7F6-B498-43B3-948B-1728B52AA6E4}">
                <adec:decorative xmlns=""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xmlns=""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smtClean="0"/>
              <a:t>Edit Master text styles</a:t>
            </a:r>
          </a:p>
          <a:p>
            <a:pPr lvl="1"/>
            <a:r>
              <a:rPr lang="en-US" smtClean="0"/>
              <a:t>Second level</a:t>
            </a:r>
          </a:p>
        </p:txBody>
      </p:sp>
      <p:sp>
        <p:nvSpPr>
          <p:cNvPr id="9" name="Title 8">
            <a:extLst>
              <a:ext uri="{FF2B5EF4-FFF2-40B4-BE49-F238E27FC236}">
                <a16:creationId xmlns:a16="http://schemas.microsoft.com/office/drawing/2014/main" xmlns="" id="{FB8AB91F-D739-4DD5-859B-B16B125BECF6}"/>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710340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and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345A2570-7517-4576-B836-E4E6D3E743B9}"/>
              </a:ext>
              <a:ext uri="{C183D7F6-B498-43B3-948B-1728B52AA6E4}">
                <adec:decorative xmlns="" xmlns:adec="http://schemas.microsoft.com/office/drawing/2017/decorative" val="1"/>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t="-3"/>
          <a:stretch/>
        </p:blipFill>
        <p:spPr>
          <a:xfrm>
            <a:off x="269032" y="4801396"/>
            <a:ext cx="11653936" cy="1786228"/>
          </a:xfrm>
          <a:prstGeom prst="rect">
            <a:avLst/>
          </a:prstGeom>
        </p:spPr>
      </p:pic>
      <p:sp>
        <p:nvSpPr>
          <p:cNvPr id="3" name="Content Placeholder 2">
            <a:extLst>
              <a:ext uri="{FF2B5EF4-FFF2-40B4-BE49-F238E27FC236}">
                <a16:creationId xmlns:a16="http://schemas.microsoft.com/office/drawing/2014/main" xmlns="" id="{6859B673-4507-4B72-871E-0018907875DD}"/>
              </a:ext>
            </a:extLst>
          </p:cNvPr>
          <p:cNvSpPr>
            <a:spLocks noGrp="1"/>
          </p:cNvSpPr>
          <p:nvPr>
            <p:ph idx="1"/>
          </p:nvPr>
        </p:nvSpPr>
        <p:spPr>
          <a:xfrm>
            <a:off x="604433" y="1604211"/>
            <a:ext cx="10983131" cy="4572752"/>
          </a:xfrm>
        </p:spPr>
        <p:txBody>
          <a:bodyP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smtClean="0"/>
              <a:t>Edit Master text styles</a:t>
            </a:r>
          </a:p>
          <a:p>
            <a:pPr lvl="1"/>
            <a:r>
              <a:rPr lang="en-US" smtClean="0"/>
              <a:t>Second level</a:t>
            </a:r>
          </a:p>
        </p:txBody>
      </p:sp>
      <p:sp>
        <p:nvSpPr>
          <p:cNvPr id="4" name="Title 3">
            <a:extLst>
              <a:ext uri="{FF2B5EF4-FFF2-40B4-BE49-F238E27FC236}">
                <a16:creationId xmlns:a16="http://schemas.microsoft.com/office/drawing/2014/main" xmlns="" id="{0E770BB0-A521-41C6-A0AE-BEE679D2AD12}"/>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140465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wo Content">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xmlns="" id="{5F89203F-46EF-44A2-956A-7FF6AF93BE72}"/>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t="-3"/>
          <a:stretch/>
        </p:blipFill>
        <p:spPr>
          <a:xfrm>
            <a:off x="269032" y="4801396"/>
            <a:ext cx="11653936" cy="1786228"/>
          </a:xfrm>
          <a:prstGeom prst="rect">
            <a:avLst/>
          </a:prstGeom>
        </p:spPr>
      </p:pic>
      <p:sp>
        <p:nvSpPr>
          <p:cNvPr id="8" name="Content Placeholder 2">
            <a:extLst>
              <a:ext uri="{FF2B5EF4-FFF2-40B4-BE49-F238E27FC236}">
                <a16:creationId xmlns:a16="http://schemas.microsoft.com/office/drawing/2014/main" xmlns="" id="{D1D47175-944E-463B-ABBB-06669A473913}"/>
              </a:ext>
            </a:extLst>
          </p:cNvPr>
          <p:cNvSpPr>
            <a:spLocks noGrp="1"/>
          </p:cNvSpPr>
          <p:nvPr>
            <p:ph idx="1"/>
          </p:nvPr>
        </p:nvSpPr>
        <p:spPr>
          <a:xfrm>
            <a:off x="1090862" y="1507068"/>
            <a:ext cx="3192379" cy="4669896"/>
          </a:xfrm>
        </p:spPr>
        <p:txBody>
          <a:bodyPr anchor="ctr"/>
          <a:lstStyle>
            <a:lvl1pPr marL="0" indent="0" algn="l">
              <a:lnSpc>
                <a:spcPct val="150000"/>
              </a:lnSpc>
              <a:spcAft>
                <a:spcPts val="1200"/>
              </a:spcAft>
              <a:buSzPct val="25000"/>
              <a:buFont typeface="Segoe UI" panose="020B0502040204020203" pitchFamily="34" charset="0"/>
              <a:buChar char=" "/>
              <a:defRPr sz="1200"/>
            </a:lvl1pPr>
            <a:lvl2pPr marL="401638" indent="7938" algn="l">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smtClean="0"/>
              <a:t>Edit Master text styles</a:t>
            </a:r>
          </a:p>
          <a:p>
            <a:pPr lvl="1"/>
            <a:r>
              <a:rPr lang="en-US" smtClean="0"/>
              <a:t>Second level</a:t>
            </a:r>
          </a:p>
        </p:txBody>
      </p:sp>
      <p:sp>
        <p:nvSpPr>
          <p:cNvPr id="9" name="Content Placeholder 2">
            <a:extLst>
              <a:ext uri="{FF2B5EF4-FFF2-40B4-BE49-F238E27FC236}">
                <a16:creationId xmlns:a16="http://schemas.microsoft.com/office/drawing/2014/main" xmlns="" id="{A40725B0-0DB7-41CE-9C4C-39E8D0F6325E}"/>
              </a:ext>
            </a:extLst>
          </p:cNvPr>
          <p:cNvSpPr>
            <a:spLocks noGrp="1"/>
          </p:cNvSpPr>
          <p:nvPr>
            <p:ph idx="13"/>
          </p:nvPr>
        </p:nvSpPr>
        <p:spPr>
          <a:xfrm>
            <a:off x="4395537" y="1507068"/>
            <a:ext cx="7143905" cy="4669896"/>
          </a:xfrm>
        </p:spPr>
        <p:txBody>
          <a:bodyPr anchor="ctr"/>
          <a:lstStyle>
            <a:lvl1pPr marL="0" indent="0">
              <a:spcAft>
                <a:spcPts val="1200"/>
              </a:spcAft>
              <a:buSzPct val="25000"/>
              <a:buFont typeface="Segoe UI" panose="020B0502040204020203" pitchFamily="34" charset="0"/>
              <a:buChar char=" "/>
              <a:defRPr sz="1200"/>
            </a:lvl1pPr>
            <a:lvl2pPr marL="401638" indent="7938">
              <a:spcBef>
                <a:spcPts val="600"/>
              </a:spcBef>
              <a:spcAft>
                <a:spcPts val="1200"/>
              </a:spcAft>
              <a:buFont typeface="Segoe UI" panose="020B0502040204020203" pitchFamily="34" charset="0"/>
              <a:buChar char=" "/>
              <a:defRPr sz="1200"/>
            </a:lvl2pPr>
            <a:lvl3pPr marL="1143000" indent="-228600">
              <a:buFont typeface="Segoe UI" panose="020B0502040204020203" pitchFamily="34" charset="0"/>
              <a:buChar char=" "/>
              <a:defRPr/>
            </a:lvl3pPr>
            <a:lvl4pPr marL="1600200" indent="-228600">
              <a:buFont typeface="Segoe UI" panose="020B0502040204020203" pitchFamily="34" charset="0"/>
              <a:buChar char=" "/>
              <a:defRPr/>
            </a:lvl4pPr>
            <a:lvl5pPr marL="2057400" indent="-228600">
              <a:buFont typeface="Segoe UI" panose="020B0502040204020203" pitchFamily="34" charset="0"/>
              <a:buChar char=" "/>
              <a:defRPr/>
            </a:lvl5pPr>
          </a:lstStyle>
          <a:p>
            <a:pPr lvl="0"/>
            <a:r>
              <a:rPr lang="en-US" smtClean="0"/>
              <a:t>Edit Master text styles</a:t>
            </a:r>
          </a:p>
          <a:p>
            <a:pPr lvl="1"/>
            <a:r>
              <a:rPr lang="en-US" smtClean="0"/>
              <a:t>Second level</a:t>
            </a:r>
          </a:p>
        </p:txBody>
      </p:sp>
      <p:sp>
        <p:nvSpPr>
          <p:cNvPr id="11" name="Title 10">
            <a:extLst>
              <a:ext uri="{FF2B5EF4-FFF2-40B4-BE49-F238E27FC236}">
                <a16:creationId xmlns:a16="http://schemas.microsoft.com/office/drawing/2014/main" xmlns="" id="{F9E63483-559C-4A6F-B04F-D6C56A3CC094}"/>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2049444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9" name="Rectangle 8"/>
          <p:cNvSpPr/>
          <p:nvPr userDrawn="1"/>
        </p:nvSpPr>
        <p:spPr>
          <a:xfrm>
            <a:off x="254951" y="262784"/>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0" name="Rectangle 9"/>
          <p:cNvSpPr/>
          <p:nvPr userDrawn="1"/>
        </p:nvSpPr>
        <p:spPr bwMode="blackWhite">
          <a:xfrm>
            <a:off x="254950" y="262784"/>
            <a:ext cx="11682101" cy="2072643"/>
          </a:xfrm>
          <a:prstGeom prst="rect">
            <a:avLst/>
          </a:prstGeom>
          <a:solidFill>
            <a:srgbClr val="D247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1"/>
          <p:cNvSpPr>
            <a:spLocks noGrp="1"/>
          </p:cNvSpPr>
          <p:nvPr>
            <p:ph type="title"/>
          </p:nvPr>
        </p:nvSpPr>
        <p:spPr>
          <a:xfrm>
            <a:off x="521208" y="1536192"/>
            <a:ext cx="6876288" cy="640080"/>
          </a:xfrm>
        </p:spPr>
        <p:txBody>
          <a:bodyPr>
            <a:normAutofit/>
          </a:bodyPr>
          <a:lstStyle>
            <a:lvl1pPr>
              <a:defRPr sz="3600">
                <a:solidFill>
                  <a:schemeClr val="bg1"/>
                </a:solidFill>
              </a:defRPr>
            </a:lvl1pPr>
          </a:lstStyle>
          <a:p>
            <a:r>
              <a:rPr lang="en-US" smtClean="0"/>
              <a:t>Click to edit Master title style</a:t>
            </a:r>
            <a:endParaRPr lang="en-US" dirty="0"/>
          </a:p>
        </p:txBody>
      </p:sp>
      <p:sp>
        <p:nvSpPr>
          <p:cNvPr id="7" name="Content Placeholder 6"/>
          <p:cNvSpPr>
            <a:spLocks noGrp="1"/>
          </p:cNvSpPr>
          <p:nvPr>
            <p:ph sz="quarter" idx="13"/>
          </p:nvPr>
        </p:nvSpPr>
        <p:spPr>
          <a:xfrm>
            <a:off x="539496" y="2560320"/>
            <a:ext cx="9445752" cy="3977640"/>
          </a:xfrm>
        </p:spPr>
        <p:txBody>
          <a:bodyPr vert="horz" lIns="91440" tIns="45720" rIns="91440" bIns="45720" rtlCol="0">
            <a:normAutofit/>
          </a:bodyPr>
          <a:lstStyle>
            <a:lvl1pPr>
              <a:defRPr lang="en-US" sz="2400" smtClean="0">
                <a:solidFill>
                  <a:schemeClr val="tx1">
                    <a:lumMod val="75000"/>
                    <a:lumOff val="25000"/>
                  </a:schemeClr>
                </a:solidFill>
                <a:latin typeface="+mj-lt"/>
              </a:defRPr>
            </a:lvl1pPr>
            <a:lvl2pPr>
              <a:defRPr lang="en-US" sz="1200" dirty="0" smtClean="0">
                <a:solidFill>
                  <a:schemeClr val="tx1">
                    <a:lumMod val="75000"/>
                    <a:lumOff val="25000"/>
                  </a:schemeClr>
                </a:solidFill>
              </a:defRPr>
            </a:lvl2pPr>
            <a:lvl3pPr>
              <a:defRPr lang="en-US" sz="1200" dirty="0" smtClean="0">
                <a:solidFill>
                  <a:schemeClr val="tx1">
                    <a:lumMod val="75000"/>
                    <a:lumOff val="25000"/>
                  </a:schemeClr>
                </a:solidFill>
              </a:defRPr>
            </a:lvl3pPr>
            <a:lvl4pPr>
              <a:defRPr lang="en-US" sz="1200" dirty="0" smtClean="0">
                <a:solidFill>
                  <a:schemeClr val="tx1">
                    <a:lumMod val="75000"/>
                    <a:lumOff val="25000"/>
                  </a:schemeClr>
                </a:solidFill>
              </a:defRPr>
            </a:lvl4pPr>
            <a:lvl5pPr>
              <a:defRPr lang="en-US" sz="1200" dirty="0">
                <a:solidFill>
                  <a:schemeClr val="tx1">
                    <a:lumMod val="75000"/>
                    <a:lumOff val="25000"/>
                  </a:schemeClr>
                </a:solidFill>
              </a:defRPr>
            </a:lvl5pPr>
          </a:lstStyle>
          <a:p>
            <a:pPr marL="0" lvl="0" indent="0">
              <a:lnSpc>
                <a:spcPct val="150000"/>
              </a:lnSpc>
              <a:spcBef>
                <a:spcPts val="1000"/>
              </a:spcBef>
              <a:spcAft>
                <a:spcPts val="1200"/>
              </a:spcAft>
              <a:buNone/>
            </a:pPr>
            <a:r>
              <a:rPr lang="en-US" smtClean="0"/>
              <a:t>Edit Master text styles</a:t>
            </a:r>
          </a:p>
          <a:p>
            <a:pPr marL="0" lvl="1" indent="0">
              <a:lnSpc>
                <a:spcPct val="150000"/>
              </a:lnSpc>
              <a:spcBef>
                <a:spcPts val="1000"/>
              </a:spcBef>
              <a:spcAft>
                <a:spcPts val="1200"/>
              </a:spcAft>
              <a:buNone/>
            </a:pPr>
            <a:r>
              <a:rPr lang="en-US" smtClean="0"/>
              <a:t>Second level</a:t>
            </a:r>
          </a:p>
          <a:p>
            <a:pPr marL="0" lvl="2" indent="0">
              <a:lnSpc>
                <a:spcPct val="150000"/>
              </a:lnSpc>
              <a:spcBef>
                <a:spcPts val="1000"/>
              </a:spcBef>
              <a:spcAft>
                <a:spcPts val="1200"/>
              </a:spcAft>
              <a:buNone/>
            </a:pPr>
            <a:r>
              <a:rPr lang="en-US" smtClean="0"/>
              <a:t>Third level</a:t>
            </a:r>
          </a:p>
          <a:p>
            <a:pPr marL="0" lvl="3" indent="0">
              <a:lnSpc>
                <a:spcPct val="150000"/>
              </a:lnSpc>
              <a:spcBef>
                <a:spcPts val="1000"/>
              </a:spcBef>
              <a:spcAft>
                <a:spcPts val="1200"/>
              </a:spcAft>
              <a:buNone/>
            </a:pPr>
            <a:r>
              <a:rPr lang="en-US" smtClean="0"/>
              <a:t>Fourth level</a:t>
            </a:r>
          </a:p>
          <a:p>
            <a:pPr marL="0" lvl="4" indent="0">
              <a:lnSpc>
                <a:spcPct val="150000"/>
              </a:lnSpc>
              <a:spcBef>
                <a:spcPts val="1000"/>
              </a:spcBef>
              <a:spcAft>
                <a:spcPts val="1200"/>
              </a:spcAft>
              <a:buNone/>
            </a:pPr>
            <a:r>
              <a:rPr lang="en-US" smtClean="0"/>
              <a:t>Fifth level</a:t>
            </a:r>
            <a:endParaRPr lang="en-US" dirty="0"/>
          </a:p>
        </p:txBody>
      </p:sp>
    </p:spTree>
    <p:extLst>
      <p:ext uri="{BB962C8B-B14F-4D97-AF65-F5344CB8AC3E}">
        <p14:creationId xmlns:p14="http://schemas.microsoft.com/office/powerpoint/2010/main" xmlns="" val="6978284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
        <p:nvSpPr>
          <p:cNvPr id="4" name="Title 3">
            <a:extLst>
              <a:ext uri="{FF2B5EF4-FFF2-40B4-BE49-F238E27FC236}">
                <a16:creationId xmlns:a16="http://schemas.microsoft.com/office/drawing/2014/main" xmlns="" id="{0017C897-2775-4930-B0BE-BEB72453232A}"/>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31481589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Standard">
    <p:spTree>
      <p:nvGrpSpPr>
        <p:cNvPr id="1" name=""/>
        <p:cNvGrpSpPr/>
        <p:nvPr/>
      </p:nvGrpSpPr>
      <p:grpSpPr>
        <a:xfrm>
          <a:off x="0" y="0"/>
          <a:ext cx="0" cy="0"/>
          <a:chOff x="0" y="0"/>
          <a:chExt cx="0" cy="0"/>
        </a:xfrm>
      </p:grpSpPr>
      <p:sp>
        <p:nvSpPr>
          <p:cNvPr id="9" name="Rectangle 8"/>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cxnSp>
        <p:nvCxnSpPr>
          <p:cNvPr id="12" name="Straight Connector 11"/>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xmlns="" id="{D258610D-0376-4D1E-8ED8-29382288BB0C}"/>
              </a:ext>
            </a:extLst>
          </p:cNvPr>
          <p:cNvPicPr>
            <a:picLocks noChangeAspect="1"/>
          </p:cNvPicPr>
          <p:nvPr userDrawn="1"/>
        </p:nvPicPr>
        <p:blipFill rotWithShape="1">
          <a:blip r:embed="rId2">
            <a:extLst>
              <a:ext uri="{28A0092B-C50C-407E-A947-70E740481C1C}">
                <a14:useLocalDpi xmlns:a14="http://schemas.microsoft.com/office/drawing/2010/main" xmlns="" val="0"/>
              </a:ext>
            </a:extLst>
          </a:blip>
          <a:srcRect l="-41783" t="-3"/>
          <a:stretch/>
        </p:blipFill>
        <p:spPr>
          <a:xfrm>
            <a:off x="269032" y="4801396"/>
            <a:ext cx="11653936" cy="1786228"/>
          </a:xfrm>
          <a:prstGeom prst="rect">
            <a:avLst/>
          </a:prstGeom>
        </p:spPr>
      </p:pic>
      <p:sp>
        <p:nvSpPr>
          <p:cNvPr id="3" name="Title 2">
            <a:extLst>
              <a:ext uri="{FF2B5EF4-FFF2-40B4-BE49-F238E27FC236}">
                <a16:creationId xmlns:a16="http://schemas.microsoft.com/office/drawing/2014/main" xmlns="" id="{21C16CD2-606C-441E-BBA3-51767980CCA0}"/>
              </a:ext>
            </a:extLst>
          </p:cNvPr>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xmlns="" val="9935017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9766754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dirty="0"/>
              <a:t>Click to edit Master title style</a:t>
            </a:r>
            <a:endParaRPr lang="en-GB" dirty="0"/>
          </a:p>
        </p:txBody>
      </p:sp>
      <p:sp>
        <p:nvSpPr>
          <p:cNvPr id="6" name="Date Placeholder 5"/>
          <p:cNvSpPr>
            <a:spLocks noGrp="1"/>
          </p:cNvSpPr>
          <p:nvPr>
            <p:ph type="dt" sz="half" idx="10"/>
          </p:nvPr>
        </p:nvSpPr>
        <p:spPr/>
        <p:txBody>
          <a:bodyPr/>
          <a:lstStyle/>
          <a:p>
            <a:r>
              <a:rPr lang="en-US"/>
              <a:t>1 January 2014</a:t>
            </a:r>
            <a:endParaRPr lang="en-US" dirty="0"/>
          </a:p>
        </p:txBody>
      </p:sp>
      <p:sp>
        <p:nvSpPr>
          <p:cNvPr id="9" name="Footer Placeholder 8"/>
          <p:cNvSpPr>
            <a:spLocks noGrp="1"/>
          </p:cNvSpPr>
          <p:nvPr>
            <p:ph type="ftr" sz="quarter" idx="11"/>
          </p:nvPr>
        </p:nvSpPr>
        <p:spPr/>
        <p:txBody>
          <a:bodyPr/>
          <a:lstStyle/>
          <a:p>
            <a:r>
              <a:rPr lang="en-GB"/>
              <a:t>Presentation title</a:t>
            </a:r>
            <a:endParaRPr lang="en-GB" dirty="0"/>
          </a:p>
        </p:txBody>
      </p:sp>
      <p:sp>
        <p:nvSpPr>
          <p:cNvPr id="7" name="Line 11"/>
          <p:cNvSpPr>
            <a:spLocks noChangeShapeType="1"/>
          </p:cNvSpPr>
          <p:nvPr userDrawn="1"/>
        </p:nvSpPr>
        <p:spPr bwMode="auto">
          <a:xfrm>
            <a:off x="609601" y="6245352"/>
            <a:ext cx="109728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799" noProof="0" dirty="0">
              <a:solidFill>
                <a:schemeClr val="bg1"/>
              </a:solidFill>
            </a:endParaRPr>
          </a:p>
        </p:txBody>
      </p:sp>
    </p:spTree>
    <p:extLst>
      <p:ext uri="{BB962C8B-B14F-4D97-AF65-F5344CB8AC3E}">
        <p14:creationId xmlns:p14="http://schemas.microsoft.com/office/powerpoint/2010/main" xmlns="" val="29545175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gs>
            <a:gs pos="50000">
              <a:schemeClr val="accent1">
                <a:tint val="44500"/>
                <a:satMod val="160000"/>
              </a:schemeClr>
            </a:gs>
            <a:gs pos="100000">
              <a:schemeClr val="accent1">
                <a:tint val="23500"/>
                <a:satMod val="160000"/>
              </a:schemeClr>
            </a:gs>
          </a:gsLst>
          <a:lin ang="5400000" scaled="0"/>
          <a:tileRect/>
        </a:gra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CD5FD28E-AEC9-43B8-86F4-9CD3C41D49D7}"/>
              </a:ext>
            </a:extLst>
          </p:cNvPr>
          <p:cNvSpPr/>
          <p:nvPr userDrawn="1"/>
        </p:nvSpPr>
        <p:spPr>
          <a:xfrm>
            <a:off x="256032" y="265176"/>
            <a:ext cx="11683049" cy="6332433"/>
          </a:xfrm>
          <a:prstGeom prst="rect">
            <a:avLst/>
          </a:prstGeom>
          <a:solidFill>
            <a:srgbClr val="F5F5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nchorCtr="0"/>
          <a:lstStyle/>
          <a:p>
            <a:pPr algn="ctr"/>
            <a:endParaRPr lang="en-US" sz="1800" dirty="0"/>
          </a:p>
        </p:txBody>
      </p:sp>
      <p:sp>
        <p:nvSpPr>
          <p:cNvPr id="2" name="Title Placeholder 1">
            <a:extLst>
              <a:ext uri="{FF2B5EF4-FFF2-40B4-BE49-F238E27FC236}">
                <a16:creationId xmlns:a16="http://schemas.microsoft.com/office/drawing/2014/main" xmlns="" id="{C5AFE014-E3CD-4B9A-A705-F1CADD8F420B}"/>
              </a:ext>
            </a:extLst>
          </p:cNvPr>
          <p:cNvSpPr>
            <a:spLocks noGrp="1"/>
          </p:cNvSpPr>
          <p:nvPr>
            <p:ph type="title"/>
          </p:nvPr>
        </p:nvSpPr>
        <p:spPr>
          <a:xfrm>
            <a:off x="604434" y="448628"/>
            <a:ext cx="10983132" cy="747763"/>
          </a:xfrm>
          <a:prstGeom prst="rect">
            <a:avLst/>
          </a:prstGeom>
        </p:spPr>
        <p:txBody>
          <a:bodyPr vert="horz" lIns="91440" tIns="45720" rIns="91440" bIns="45720" rtlCol="0" anchor="ctr" anchorCtr="0">
            <a:normAutofit/>
          </a:bodyPr>
          <a:lstStyle/>
          <a:p>
            <a:pPr lvl="0"/>
            <a:r>
              <a:rPr lang="en-US" smtClean="0"/>
              <a:t>Click to edit Master title style</a:t>
            </a:r>
            <a:endParaRPr lang="en-US" dirty="0"/>
          </a:p>
        </p:txBody>
      </p:sp>
      <p:sp>
        <p:nvSpPr>
          <p:cNvPr id="3" name="Text Placeholder 2">
            <a:extLst>
              <a:ext uri="{FF2B5EF4-FFF2-40B4-BE49-F238E27FC236}">
                <a16:creationId xmlns:a16="http://schemas.microsoft.com/office/drawing/2014/main" xmlns="" id="{61ADE5F7-8A52-43AD-8F30-F13CF54506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9DC85AE-A002-4BA3-8D90-3960ED0FF8F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44E560-77BF-4D1A-B6E7-CD55CE12B1B8}" type="datetimeFigureOut">
              <a:rPr lang="en-US" smtClean="0"/>
              <a:pPr/>
              <a:t>19-May-21</a:t>
            </a:fld>
            <a:endParaRPr lang="en-US"/>
          </a:p>
        </p:txBody>
      </p:sp>
      <p:sp>
        <p:nvSpPr>
          <p:cNvPr id="5" name="Footer Placeholder 4">
            <a:extLst>
              <a:ext uri="{FF2B5EF4-FFF2-40B4-BE49-F238E27FC236}">
                <a16:creationId xmlns:a16="http://schemas.microsoft.com/office/drawing/2014/main" xmlns="" id="{02103AA5-C732-4ECB-88D6-DAA20E2C1C6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CC280433-CBB5-49C5-B032-5A800E5D09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9379A-16E2-4C4A-96D0-A52C442257E7}" type="slidenum">
              <a:rPr lang="en-US" smtClean="0"/>
              <a:pPr/>
              <a:t>‹#›</a:t>
            </a:fld>
            <a:endParaRPr lang="en-US"/>
          </a:p>
        </p:txBody>
      </p:sp>
      <p:cxnSp>
        <p:nvCxnSpPr>
          <p:cNvPr id="8" name="Straight Connector 7">
            <a:extLst>
              <a:ext uri="{FF2B5EF4-FFF2-40B4-BE49-F238E27FC236}">
                <a16:creationId xmlns:a16="http://schemas.microsoft.com/office/drawing/2014/main" xmlns="" id="{E32A06DA-7FF5-4DDE-94D0-63A83DB241E8}"/>
              </a:ext>
            </a:extLst>
          </p:cNvPr>
          <p:cNvCxnSpPr/>
          <p:nvPr userDrawn="1"/>
        </p:nvCxnSpPr>
        <p:spPr>
          <a:xfrm>
            <a:off x="604434" y="1196392"/>
            <a:ext cx="10983132" cy="0"/>
          </a:xfrm>
          <a:prstGeom prst="line">
            <a:avLst/>
          </a:prstGeom>
          <a:ln w="25400">
            <a:solidFill>
              <a:srgbClr val="D2472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08514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3" r:id="rId3"/>
    <p:sldLayoutId id="2147483652" r:id="rId4"/>
    <p:sldLayoutId id="2147483660" r:id="rId5"/>
    <p:sldLayoutId id="2147483662" r:id="rId6"/>
    <p:sldLayoutId id="2147483661" r:id="rId7"/>
    <p:sldLayoutId id="2147483655" r:id="rId8"/>
    <p:sldLayoutId id="2147483664" r:id="rId9"/>
  </p:sldLayoutIdLst>
  <p:txStyles>
    <p:titleStyle>
      <a:lvl1pPr algn="l" defTabSz="914400" rtl="0" eaLnBrk="1" latinLnBrk="0" hangingPunct="1">
        <a:lnSpc>
          <a:spcPct val="90000"/>
        </a:lnSpc>
        <a:spcBef>
          <a:spcPct val="0"/>
        </a:spcBef>
        <a:buNone/>
        <a:defRPr lang="en-US" sz="2800" kern="1200">
          <a:solidFill>
            <a:schemeClr val="bg2">
              <a:lumMod val="2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3.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8.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png"/><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1.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40.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6.png"/><Relationship Id="rId1" Type="http://schemas.openxmlformats.org/officeDocument/2006/relationships/slideLayout" Target="../slideLayouts/slideLayout8.xml"/><Relationship Id="rId4" Type="http://schemas.openxmlformats.org/officeDocument/2006/relationships/image" Target="../media/image38.png"/></Relationships>
</file>

<file path=ppt/slides/_rels/slide4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47.png"/></Relationships>
</file>

<file path=ppt/slides/_rels/slide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8.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52.png"/></Relationships>
</file>

<file path=ppt/slides/_rels/slide5.xml.rels><?xml version="1.0" encoding="UTF-8" standalone="yes"?>
<Relationships xmlns="http://schemas.openxmlformats.org/package/2006/relationships"><Relationship Id="rId3" Type="http://schemas.openxmlformats.org/officeDocument/2006/relationships/image" Target="../media/image26.svg"/><Relationship Id="rId2" Type="http://schemas.openxmlformats.org/officeDocument/2006/relationships/image" Target="../media/image7.png"/><Relationship Id="rId1" Type="http://schemas.openxmlformats.org/officeDocument/2006/relationships/slideLayout" Target="../slideLayouts/slideLayout9.xml"/><Relationship Id="rId5" Type="http://schemas.openxmlformats.org/officeDocument/2006/relationships/image" Target="../media/image6.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54.png"/></Relationships>
</file>

<file path=ppt/slides/_rels/slide5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55.png"/></Relationships>
</file>

<file path=ppt/slides/_rels/slide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5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60.png"/></Relationships>
</file>

<file path=ppt/slides/_rels/slide5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61.png"/></Relationships>
</file>

<file path=ppt/slides/_rels/slide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hyperlink" Target="https://india-water.gov.in/wims/login.xhtml" TargetMode="External"/><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8.xml"/><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png"/><Relationship Id="rId1" Type="http://schemas.openxmlformats.org/officeDocument/2006/relationships/slideLayout" Target="../slideLayouts/slideLayout8.xml"/><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xmlns="" id="{F16D5394-6310-4777-A1C0-1616D8B4307E}"/>
              </a:ext>
            </a:extLst>
          </p:cNvPr>
          <p:cNvPicPr>
            <a:picLocks noChangeAspect="1"/>
          </p:cNvPicPr>
          <p:nvPr/>
        </p:nvPicPr>
        <p:blipFill>
          <a:blip r:embed="rId2">
            <a:extLst>
              <a:ext uri="{28A0092B-C50C-407E-A947-70E740481C1C}">
                <a14:useLocalDpi xmlns:a14="http://schemas.microsoft.com/office/drawing/2010/main" xmlns="" val="0"/>
              </a:ext>
              <a:ext uri="{837473B0-CC2E-450A-ABE3-18F120FF3D39}">
                <a1611:picAttrSrcUrl xmlns:a1611="http://schemas.microsoft.com/office/drawing/2016/11/main" xmlns="" r:id=""/>
              </a:ext>
            </a:extLst>
          </a:blip>
          <a:stretch>
            <a:fillRect/>
          </a:stretch>
        </p:blipFill>
        <p:spPr>
          <a:xfrm>
            <a:off x="0" y="-88526"/>
            <a:ext cx="12192000" cy="6946526"/>
          </a:xfrm>
          <a:prstGeom prst="rect">
            <a:avLst/>
          </a:prstGeom>
          <a:solidFill>
            <a:schemeClr val="bg1"/>
          </a:solidFill>
        </p:spPr>
      </p:pic>
      <p:sp>
        <p:nvSpPr>
          <p:cNvPr id="4" name="Title 1"/>
          <p:cNvSpPr txBox="1">
            <a:spLocks/>
          </p:cNvSpPr>
          <p:nvPr/>
        </p:nvSpPr>
        <p:spPr>
          <a:xfrm>
            <a:off x="-17353" y="3620326"/>
            <a:ext cx="12200676" cy="1967582"/>
          </a:xfrm>
          <a:prstGeom prst="rect">
            <a:avLst/>
          </a:prstGeom>
        </p:spPr>
        <p:txBody>
          <a:bodyPr vert="horz" lIns="91440" tIns="45720" rIns="91440" bIns="45720" rtlCol="0" anchor="ctr" anchorCtr="0">
            <a:noAutofit/>
          </a:bodyPr>
          <a:lstStyle>
            <a:lvl1pPr algn="l" defTabSz="914400" rtl="0" eaLnBrk="1" latinLnBrk="0" hangingPunct="1">
              <a:lnSpc>
                <a:spcPct val="90000"/>
              </a:lnSpc>
              <a:spcBef>
                <a:spcPct val="0"/>
              </a:spcBef>
              <a:buNone/>
              <a:defRPr lang="en-US" sz="2800" kern="1200">
                <a:solidFill>
                  <a:schemeClr val="bg2">
                    <a:lumMod val="25000"/>
                  </a:schemeClr>
                </a:solidFill>
                <a:latin typeface="+mj-lt"/>
                <a:ea typeface="+mj-ea"/>
                <a:cs typeface="+mj-cs"/>
              </a:defRPr>
            </a:lvl1pPr>
          </a:lstStyle>
          <a:p>
            <a:pPr algn="ctr"/>
            <a:r>
              <a:rPr lang="en-GB" altLang="en-US" sz="4000" b="1" dirty="0">
                <a:solidFill>
                  <a:schemeClr val="tx1"/>
                </a:solidFill>
                <a:effectLst/>
                <a:latin typeface="Arial Rounded MT Bold" panose="020F0704030504030204" pitchFamily="34" charset="0"/>
              </a:rPr>
              <a:t>Water Information Management System (WIMS)</a:t>
            </a:r>
            <a:endParaRPr lang="en-GB" sz="4400" b="1" dirty="0">
              <a:solidFill>
                <a:schemeClr val="tx1"/>
              </a:solidFill>
              <a:effectLst/>
            </a:endParaRPr>
          </a:p>
        </p:txBody>
      </p:sp>
      <p:sp>
        <p:nvSpPr>
          <p:cNvPr id="5" name="Subtitle 2"/>
          <p:cNvSpPr txBox="1">
            <a:spLocks/>
          </p:cNvSpPr>
          <p:nvPr/>
        </p:nvSpPr>
        <p:spPr>
          <a:xfrm>
            <a:off x="1257638" y="6239624"/>
            <a:ext cx="9448800" cy="109509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spcAft>
                <a:spcPts val="1200"/>
              </a:spcAft>
              <a:buSzPct val="25000"/>
              <a:buFont typeface="Segoe UI" panose="020B0502040204020203" pitchFamily="34" charset="0"/>
              <a:buChar char=" "/>
              <a:defRPr sz="1200" kern="1200">
                <a:solidFill>
                  <a:schemeClr val="tx1"/>
                </a:solidFill>
                <a:latin typeface="+mn-lt"/>
                <a:ea typeface="+mn-ea"/>
                <a:cs typeface="+mn-cs"/>
              </a:defRPr>
            </a:lvl1pPr>
            <a:lvl2pPr marL="401638" indent="7938" algn="l" defTabSz="914400" rtl="0" eaLnBrk="1" latinLnBrk="0" hangingPunct="1">
              <a:lnSpc>
                <a:spcPct val="90000"/>
              </a:lnSpc>
              <a:spcBef>
                <a:spcPts val="600"/>
              </a:spcBef>
              <a:spcAft>
                <a:spcPts val="1200"/>
              </a:spcAft>
              <a:buFont typeface="Segoe UI" panose="020B0502040204020203" pitchFamily="34" charset="0"/>
              <a:buChar char=" "/>
              <a:defRPr sz="1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Segoe UI" panose="020B0502040204020203" pitchFamily="34" charset="0"/>
              <a:buChar char=" "/>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Segoe UI" panose="020B0502040204020203" pitchFamily="34" charset="0"/>
              <a:buChar char=" "/>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Segoe UI" panose="020B0502040204020203" pitchFamily="34" charset="0"/>
              <a:buChar char=" "/>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None/>
            </a:pPr>
            <a:r>
              <a:rPr lang="en-US" altLang="en-US" sz="2800" b="1" dirty="0">
                <a:solidFill>
                  <a:srgbClr val="FF0000"/>
                </a:solidFill>
                <a:effectLst/>
              </a:rPr>
              <a:t>National Water Informatics Centre</a:t>
            </a:r>
          </a:p>
        </p:txBody>
      </p:sp>
      <p:pic>
        <p:nvPicPr>
          <p:cNvPr id="6"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395759" y="-5543"/>
            <a:ext cx="857250" cy="1338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sp>
        <p:nvSpPr>
          <p:cNvPr id="10" name="Rectangle 9"/>
          <p:cNvSpPr/>
          <p:nvPr/>
        </p:nvSpPr>
        <p:spPr>
          <a:xfrm>
            <a:off x="2455496" y="1289480"/>
            <a:ext cx="7402029" cy="1815882"/>
          </a:xfrm>
          <a:prstGeom prst="rect">
            <a:avLst/>
          </a:prstGeom>
        </p:spPr>
        <p:txBody>
          <a:bodyPr wrap="square">
            <a:spAutoFit/>
          </a:bodyPr>
          <a:lstStyle/>
          <a:p>
            <a:r>
              <a:rPr lang="en-IN" sz="2800" dirty="0">
                <a:solidFill>
                  <a:srgbClr val="0070C0"/>
                </a:solidFill>
              </a:rPr>
              <a:t>             </a:t>
            </a:r>
            <a:r>
              <a:rPr lang="en-IN" sz="2800" b="1" dirty="0">
                <a:solidFill>
                  <a:srgbClr val="002060"/>
                </a:solidFill>
              </a:rPr>
              <a:t>Ministry of Jal Shakti</a:t>
            </a:r>
          </a:p>
          <a:p>
            <a:r>
              <a:rPr lang="en-IN" sz="2800" b="1" dirty="0">
                <a:solidFill>
                  <a:srgbClr val="002060"/>
                </a:solidFill>
              </a:rPr>
              <a:t>Department of Water Resources, RD &amp; GR</a:t>
            </a:r>
          </a:p>
          <a:p>
            <a:pPr algn="ctr"/>
            <a:endParaRPr lang="en-IN" sz="2800" b="1" dirty="0">
              <a:solidFill>
                <a:srgbClr val="002060"/>
              </a:solidFill>
            </a:endParaRPr>
          </a:p>
          <a:p>
            <a:endParaRPr lang="en-IN" sz="2800" dirty="0">
              <a:solidFill>
                <a:srgbClr val="0070C0"/>
              </a:solidFill>
            </a:endParaRPr>
          </a:p>
        </p:txBody>
      </p:sp>
      <p:pic>
        <p:nvPicPr>
          <p:cNvPr id="3" name="Picture 2">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5434948" y="5029200"/>
            <a:ext cx="981617" cy="1104217"/>
          </a:xfrm>
          <a:prstGeom prst="rect">
            <a:avLst/>
          </a:prstGeom>
        </p:spPr>
      </p:pic>
    </p:spTree>
    <p:extLst>
      <p:ext uri="{BB962C8B-B14F-4D97-AF65-F5344CB8AC3E}">
        <p14:creationId xmlns:p14="http://schemas.microsoft.com/office/powerpoint/2010/main" xmlns="" val="14847194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Content Placeholder 19"/>
          <p:cNvSpPr>
            <a:spLocks noGrp="1"/>
          </p:cNvSpPr>
          <p:nvPr>
            <p:ph idx="1"/>
          </p:nvPr>
        </p:nvSpPr>
        <p:spPr>
          <a:xfrm>
            <a:off x="323557" y="2010116"/>
            <a:ext cx="10928180" cy="1252025"/>
          </a:xfrm>
        </p:spPr>
        <p:txBody>
          <a:bodyPr>
            <a:noAutofit/>
          </a:bodyPr>
          <a:lstStyle/>
          <a:p>
            <a:r>
              <a:rPr lang="en-IN" sz="1800" dirty="0">
                <a:latin typeface="Arial" panose="020B0604020202020204" pitchFamily="34" charset="0"/>
                <a:cs typeface="Arial" panose="020B0604020202020204" pitchFamily="34" charset="0"/>
              </a:rPr>
              <a:t>Manual Data Entry Module enables users to add observed data for stations (</a:t>
            </a:r>
            <a:r>
              <a:rPr lang="en-IN" sz="1800" u="sng" dirty="0">
                <a:latin typeface="Arial" panose="020B0604020202020204" pitchFamily="34" charset="0"/>
                <a:cs typeface="Arial" panose="020B0604020202020204" pitchFamily="34" charset="0"/>
              </a:rPr>
              <a:t>Surface </a:t>
            </a:r>
            <a:r>
              <a:rPr lang="en-IN" sz="1800" u="sng" dirty="0" smtClean="0">
                <a:latin typeface="Arial" panose="020B0604020202020204" pitchFamily="34" charset="0"/>
                <a:cs typeface="Arial" panose="020B0604020202020204" pitchFamily="34" charset="0"/>
              </a:rPr>
              <a:t>Water or Ground Water </a:t>
            </a:r>
            <a:r>
              <a:rPr lang="en-IN" sz="1800" dirty="0" smtClean="0">
                <a:latin typeface="Arial" panose="020B0604020202020204" pitchFamily="34" charset="0"/>
                <a:cs typeface="Arial" panose="020B0604020202020204" pitchFamily="34" charset="0"/>
              </a:rPr>
              <a:t>) </a:t>
            </a:r>
            <a:r>
              <a:rPr lang="en-IN" sz="1800" dirty="0">
                <a:latin typeface="Arial" panose="020B0604020202020204" pitchFamily="34" charset="0"/>
                <a:cs typeface="Arial" panose="020B0604020202020204" pitchFamily="34" charset="0"/>
              </a:rPr>
              <a:t>for selected time </a:t>
            </a:r>
            <a:r>
              <a:rPr lang="en-IN" sz="1800" dirty="0" smtClean="0">
                <a:latin typeface="Arial" panose="020B0604020202020204" pitchFamily="34" charset="0"/>
                <a:cs typeface="Arial" panose="020B0604020202020204" pitchFamily="34" charset="0"/>
              </a:rPr>
              <a:t>duration.                                                                                                                1.Manual </a:t>
            </a:r>
            <a:r>
              <a:rPr lang="en-IN" sz="1800" dirty="0">
                <a:latin typeface="Arial" panose="020B0604020202020204" pitchFamily="34" charset="0"/>
                <a:cs typeface="Arial" panose="020B0604020202020204" pitchFamily="34" charset="0"/>
              </a:rPr>
              <a:t>Data Entry Module is listed Under </a:t>
            </a:r>
            <a:r>
              <a:rPr lang="en-IN" sz="1800" u="sng" dirty="0">
                <a:latin typeface="Arial" panose="020B0604020202020204" pitchFamily="34" charset="0"/>
                <a:cs typeface="Arial" panose="020B0604020202020204" pitchFamily="34" charset="0"/>
              </a:rPr>
              <a:t>Network Monitoring Management                                          </a:t>
            </a:r>
            <a:r>
              <a:rPr lang="en-IN" sz="1800" dirty="0">
                <a:latin typeface="Arial" panose="020B0604020202020204" pitchFamily="34" charset="0"/>
                <a:cs typeface="Arial" panose="020B0604020202020204" pitchFamily="34" charset="0"/>
              </a:rPr>
              <a:t>2.Click on Manual Data Entry icon</a:t>
            </a:r>
          </a:p>
          <a:p>
            <a:pPr lvl="0"/>
            <a:endParaRPr lang="en-IN" sz="1800" u="sng" dirty="0" smtClean="0">
              <a:latin typeface="Arial" panose="020B0604020202020204" pitchFamily="34" charset="0"/>
              <a:cs typeface="Arial" panose="020B0604020202020204" pitchFamily="34" charset="0"/>
            </a:endParaRPr>
          </a:p>
          <a:p>
            <a:pPr lvl="0"/>
            <a:r>
              <a:rPr lang="en-IN" sz="1800" i="1" dirty="0" smtClean="0">
                <a:latin typeface="Arial" panose="020B0604020202020204" pitchFamily="34" charset="0"/>
                <a:cs typeface="Arial" panose="020B0604020202020204" pitchFamily="34" charset="0"/>
              </a:rPr>
              <a:t> </a:t>
            </a:r>
            <a:endParaRPr lang="en-IN" sz="1800" dirty="0">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a:off x="1489165" y="401782"/>
            <a:ext cx="8627991" cy="667363"/>
          </a:xfrm>
        </p:spPr>
        <p:txBody>
          <a:bodyPr>
            <a:normAutofit/>
          </a:bodyPr>
          <a:lstStyle/>
          <a:p>
            <a:r>
              <a:rPr lang="en-IN" sz="2400" b="1" dirty="0" smtClean="0">
                <a:solidFill>
                  <a:srgbClr val="FF0000"/>
                </a:solidFill>
                <a:latin typeface="Arial Black" panose="020B0A04020102020204" pitchFamily="34" charset="0"/>
              </a:rPr>
              <a:t>Manual Data Entry-</a:t>
            </a:r>
            <a:endParaRPr lang="en-IN" sz="2400" b="1" dirty="0">
              <a:solidFill>
                <a:srgbClr val="FF0000"/>
              </a:solidFill>
              <a:latin typeface="Arial Black" panose="020B0A04020102020204" pitchFamily="34" charset="0"/>
            </a:endParaRPr>
          </a:p>
        </p:txBody>
      </p:sp>
      <p:pic>
        <p:nvPicPr>
          <p:cNvPr id="23" name="Content Placeholder 22"/>
          <p:cNvPicPr>
            <a:picLocks noGrp="1" noChangeAspect="1"/>
          </p:cNvPicPr>
          <p:nvPr>
            <p:ph idx="13"/>
          </p:nvPr>
        </p:nvPicPr>
        <p:blipFill>
          <a:blip r:embed="rId2"/>
          <a:stretch>
            <a:fillRect/>
          </a:stretch>
        </p:blipFill>
        <p:spPr>
          <a:xfrm>
            <a:off x="4107766" y="2433711"/>
            <a:ext cx="7258930" cy="4145597"/>
          </a:xfrm>
          <a:prstGeom prst="rect">
            <a:avLst/>
          </a:prstGeom>
        </p:spPr>
      </p:pic>
      <p:pic>
        <p:nvPicPr>
          <p:cNvPr id="5"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251737" y="147857"/>
            <a:ext cx="590148" cy="921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7" name="Picture 6">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38575504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1606731" y="351692"/>
            <a:ext cx="9375594" cy="845283"/>
          </a:xfrm>
        </p:spPr>
        <p:txBody>
          <a:bodyPr>
            <a:normAutofit/>
          </a:bodyPr>
          <a:lstStyle/>
          <a:p>
            <a:r>
              <a:rPr lang="en-IN" sz="1800" dirty="0">
                <a:latin typeface="Arial" panose="020B0604020202020204" pitchFamily="34" charset="0"/>
                <a:cs typeface="Arial" panose="020B0604020202020204" pitchFamily="34" charset="0"/>
              </a:rPr>
              <a:t>Map showing CWC Basins along with the Data Form is available as shown in </a:t>
            </a:r>
            <a:r>
              <a:rPr lang="en-IN" sz="1800" i="1" dirty="0">
                <a:latin typeface="Arial" panose="020B0604020202020204" pitchFamily="34" charset="0"/>
                <a:cs typeface="Arial" panose="020B0604020202020204" pitchFamily="34" charset="0"/>
              </a:rPr>
              <a:t>Figure</a:t>
            </a:r>
            <a:endParaRPr lang="en-IN" sz="1800" dirty="0">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2"/>
          <a:stretch>
            <a:fillRect/>
          </a:stretch>
        </p:blipFill>
        <p:spPr>
          <a:xfrm>
            <a:off x="801858" y="1196975"/>
            <a:ext cx="10607040" cy="5113137"/>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227023" y="148441"/>
            <a:ext cx="562740" cy="8785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7" name="Picture 6">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151510937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66108" y="1655725"/>
            <a:ext cx="10661299" cy="3038621"/>
          </a:xfrm>
        </p:spPr>
        <p:txBody>
          <a:bodyPr>
            <a:noAutofit/>
          </a:bodyPr>
          <a:lstStyle/>
          <a:p>
            <a:pPr lvl="0">
              <a:buNone/>
            </a:pPr>
            <a:r>
              <a:rPr lang="en-IN" sz="1800" dirty="0">
                <a:latin typeface="Arial" panose="020B0604020202020204" pitchFamily="34" charset="0"/>
                <a:cs typeface="Arial" panose="020B0604020202020204" pitchFamily="34" charset="0"/>
              </a:rPr>
              <a:t>3.User has choice to select based on the provided filters in the form section or use the map section to select the station for which data is to be </a:t>
            </a:r>
            <a:r>
              <a:rPr lang="en-IN" sz="1800" dirty="0" smtClean="0">
                <a:latin typeface="Arial" panose="020B0604020202020204" pitchFamily="34" charset="0"/>
                <a:cs typeface="Arial" panose="020B0604020202020204" pitchFamily="34" charset="0"/>
              </a:rPr>
              <a:t>entered.     </a:t>
            </a:r>
          </a:p>
          <a:p>
            <a:pPr lvl="0">
              <a:buNone/>
            </a:pPr>
            <a:r>
              <a:rPr lang="en-IN" sz="1800" dirty="0" smtClean="0">
                <a:latin typeface="Arial" panose="020B0604020202020204" pitchFamily="34" charset="0"/>
                <a:cs typeface="Arial" panose="020B0604020202020204" pitchFamily="34" charset="0"/>
              </a:rPr>
              <a:t> 4.Select </a:t>
            </a:r>
            <a:r>
              <a:rPr lang="en-IN" sz="1800" dirty="0">
                <a:latin typeface="Arial" panose="020B0604020202020204" pitchFamily="34" charset="0"/>
                <a:cs typeface="Arial" panose="020B0604020202020204" pitchFamily="34" charset="0"/>
              </a:rPr>
              <a:t>the Station Type using radio button - Surface Water </a:t>
            </a:r>
            <a:r>
              <a:rPr lang="en-IN" sz="1800" dirty="0" smtClean="0">
                <a:latin typeface="Arial" panose="020B0604020202020204" pitchFamily="34" charset="0"/>
                <a:cs typeface="Arial" panose="020B0604020202020204" pitchFamily="34" charset="0"/>
              </a:rPr>
              <a:t> or Ground Water</a:t>
            </a:r>
          </a:p>
          <a:p>
            <a:pPr lvl="0">
              <a:buNone/>
            </a:pPr>
            <a:r>
              <a:rPr lang="en-IN" sz="1800" b="1" dirty="0" smtClean="0">
                <a:latin typeface="Arial" panose="020B0604020202020204" pitchFamily="34" charset="0"/>
                <a:cs typeface="Arial" panose="020B0604020202020204" pitchFamily="34" charset="0"/>
              </a:rPr>
              <a:t>5. </a:t>
            </a:r>
            <a:r>
              <a:rPr lang="en-IN" sz="1800" dirty="0">
                <a:latin typeface="Arial" panose="020B0604020202020204" pitchFamily="34" charset="0"/>
                <a:cs typeface="Arial" panose="020B0604020202020204" pitchFamily="34" charset="0"/>
              </a:rPr>
              <a:t>Based on the selection different </a:t>
            </a:r>
            <a:r>
              <a:rPr lang="en-IN" sz="1800" i="1" u="sng" dirty="0">
                <a:latin typeface="Arial" panose="020B0604020202020204" pitchFamily="34" charset="0"/>
                <a:cs typeface="Arial" panose="020B0604020202020204" pitchFamily="34" charset="0"/>
              </a:rPr>
              <a:t>Category</a:t>
            </a:r>
            <a:r>
              <a:rPr lang="en-IN" sz="1800" dirty="0">
                <a:latin typeface="Arial" panose="020B0604020202020204" pitchFamily="34" charset="0"/>
                <a:cs typeface="Arial" panose="020B0604020202020204" pitchFamily="34" charset="0"/>
              </a:rPr>
              <a:t> will be populated in the drop down button (for example Category - Hydrological).</a:t>
            </a:r>
            <a:r>
              <a:rPr lang="en-IN" sz="1800" i="1" dirty="0">
                <a:latin typeface="Arial" panose="020B0604020202020204" pitchFamily="34" charset="0"/>
                <a:cs typeface="Arial" panose="020B0604020202020204" pitchFamily="34" charset="0"/>
              </a:rPr>
              <a:t> </a:t>
            </a:r>
            <a:endParaRPr lang="en-IN" sz="1800" dirty="0">
              <a:latin typeface="Arial" panose="020B0604020202020204" pitchFamily="34" charset="0"/>
              <a:cs typeface="Arial" panose="020B0604020202020204" pitchFamily="34" charset="0"/>
            </a:endParaRPr>
          </a:p>
          <a:p>
            <a:endParaRPr lang="en-IN" sz="14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170753" y="0"/>
            <a:ext cx="505432" cy="7890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4" name="image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4553" y="200547"/>
            <a:ext cx="626359" cy="533744"/>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78660002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3"/>
          <p:cNvPicPr>
            <a:picLocks noGrp="1" noChangeAspect="1"/>
          </p:cNvPicPr>
          <p:nvPr>
            <p:ph idx="13"/>
          </p:nvPr>
        </p:nvPicPr>
        <p:blipFill>
          <a:blip r:embed="rId2"/>
          <a:stretch>
            <a:fillRect/>
          </a:stretch>
        </p:blipFill>
        <p:spPr>
          <a:xfrm>
            <a:off x="253218" y="451410"/>
            <a:ext cx="11282290" cy="5921253"/>
          </a:xfrm>
          <a:prstGeom prst="rect">
            <a:avLst/>
          </a:prstGeom>
        </p:spPr>
      </p:pic>
    </p:spTree>
    <p:extLst>
      <p:ext uri="{BB962C8B-B14F-4D97-AF65-F5344CB8AC3E}">
        <p14:creationId xmlns:p14="http://schemas.microsoft.com/office/powerpoint/2010/main" xmlns="" val="417634628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80655" y="235528"/>
            <a:ext cx="10039370" cy="1086836"/>
          </a:xfrm>
          <a:solidFill>
            <a:schemeClr val="bg1"/>
          </a:solidFill>
        </p:spPr>
        <p:txBody>
          <a:bodyPr>
            <a:normAutofit fontScale="85000" lnSpcReduction="10000"/>
          </a:bodyPr>
          <a:lstStyle/>
          <a:p>
            <a:pPr>
              <a:buNone/>
            </a:pPr>
            <a:r>
              <a:rPr lang="en-IN" sz="1800" dirty="0" smtClean="0">
                <a:latin typeface="Arial" panose="020B0604020202020204" pitchFamily="34" charset="0"/>
                <a:cs typeface="Arial" panose="020B0604020202020204" pitchFamily="34" charset="0"/>
              </a:rPr>
              <a:t>6.Based </a:t>
            </a:r>
            <a:r>
              <a:rPr lang="en-IN" sz="1800" dirty="0">
                <a:latin typeface="Arial" panose="020B0604020202020204" pitchFamily="34" charset="0"/>
                <a:cs typeface="Arial" panose="020B0604020202020204" pitchFamily="34" charset="0"/>
              </a:rPr>
              <a:t>on the Category, user can select by entering </a:t>
            </a:r>
            <a:r>
              <a:rPr lang="en-IN" sz="1800" dirty="0" smtClean="0">
                <a:latin typeface="Arial" panose="020B0604020202020204" pitchFamily="34" charset="0"/>
                <a:cs typeface="Arial" panose="020B0604020202020204" pitchFamily="34" charset="0"/>
              </a:rPr>
              <a:t>letters </a:t>
            </a:r>
            <a:r>
              <a:rPr lang="en-IN" sz="1800" dirty="0">
                <a:latin typeface="Arial" panose="020B0604020202020204" pitchFamily="34" charset="0"/>
                <a:cs typeface="Arial" panose="020B0604020202020204" pitchFamily="34" charset="0"/>
              </a:rPr>
              <a:t>in the text box provided for Station Code or Station Name. Example, first 3 character of station code “002” and select the station code -0029-LKDHYD from the dropdown list</a:t>
            </a:r>
          </a:p>
        </p:txBody>
      </p:sp>
      <p:pic>
        <p:nvPicPr>
          <p:cNvPr id="4" name="Content Placeholder 3"/>
          <p:cNvPicPr>
            <a:picLocks noGrp="1" noChangeAspect="1"/>
          </p:cNvPicPr>
          <p:nvPr>
            <p:ph idx="13"/>
          </p:nvPr>
        </p:nvPicPr>
        <p:blipFill>
          <a:blip r:embed="rId2"/>
          <a:stretch>
            <a:fillRect/>
          </a:stretch>
        </p:blipFill>
        <p:spPr>
          <a:xfrm>
            <a:off x="717452" y="1322363"/>
            <a:ext cx="10402573" cy="5359790"/>
          </a:xfrm>
          <a:prstGeom prst="rect">
            <a:avLst/>
          </a:prstGeom>
        </p:spPr>
      </p:pic>
      <p:pic>
        <p:nvPicPr>
          <p:cNvPr id="5"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283294" y="115394"/>
            <a:ext cx="491364" cy="76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7" name="Picture 6">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8610929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346363"/>
            <a:ext cx="9836418" cy="750917"/>
          </a:xfrm>
        </p:spPr>
        <p:txBody>
          <a:bodyPr>
            <a:normAutofit/>
          </a:bodyPr>
          <a:lstStyle/>
          <a:p>
            <a:pPr>
              <a:buNone/>
            </a:pPr>
            <a:r>
              <a:rPr lang="en-IN" sz="1400" dirty="0" smtClean="0">
                <a:latin typeface="Arial" panose="020B0604020202020204" pitchFamily="34" charset="0"/>
                <a:cs typeface="Arial" panose="020B0604020202020204" pitchFamily="34" charset="0"/>
              </a:rPr>
              <a:t>7.Based </a:t>
            </a:r>
            <a:r>
              <a:rPr lang="en-IN" sz="1400" dirty="0">
                <a:latin typeface="Arial" panose="020B0604020202020204" pitchFamily="34" charset="0"/>
                <a:cs typeface="Arial" panose="020B0604020202020204" pitchFamily="34" charset="0"/>
              </a:rPr>
              <a:t>on the </a:t>
            </a:r>
            <a:r>
              <a:rPr lang="en-IN" sz="1400" u="sng" dirty="0">
                <a:latin typeface="Arial" panose="020B0604020202020204" pitchFamily="34" charset="0"/>
                <a:cs typeface="Arial" panose="020B0604020202020204" pitchFamily="34" charset="0"/>
              </a:rPr>
              <a:t>Station</a:t>
            </a:r>
            <a:r>
              <a:rPr lang="en-IN" sz="1400" dirty="0">
                <a:latin typeface="Arial" panose="020B0604020202020204" pitchFamily="34" charset="0"/>
                <a:cs typeface="Arial" panose="020B0604020202020204" pitchFamily="34" charset="0"/>
              </a:rPr>
              <a:t> selected, list of </a:t>
            </a:r>
            <a:r>
              <a:rPr lang="en-IN" sz="1400" u="sng" dirty="0">
                <a:latin typeface="Arial" panose="020B0604020202020204" pitchFamily="34" charset="0"/>
                <a:cs typeface="Arial" panose="020B0604020202020204" pitchFamily="34" charset="0"/>
              </a:rPr>
              <a:t>Parameter</a:t>
            </a:r>
            <a:r>
              <a:rPr lang="en-IN" sz="1400" dirty="0">
                <a:latin typeface="Arial" panose="020B0604020202020204" pitchFamily="34" charset="0"/>
                <a:cs typeface="Arial" panose="020B0604020202020204" pitchFamily="34" charset="0"/>
              </a:rPr>
              <a:t> measured on the selected station will be populated in the drop down button. For example, Parameter - </a:t>
            </a:r>
            <a:r>
              <a:rPr lang="en-GB" sz="1400" dirty="0">
                <a:latin typeface="Arial" panose="020B0604020202020204" pitchFamily="34" charset="0"/>
                <a:cs typeface="Arial" panose="020B0604020202020204" pitchFamily="34" charset="0"/>
              </a:rPr>
              <a:t>MANUAL-WL by Staff Gauge (MSL) (HHS</a:t>
            </a:r>
            <a:r>
              <a:rPr lang="en-GB" sz="1400" dirty="0" smtClean="0">
                <a:latin typeface="Arial" panose="020B0604020202020204" pitchFamily="34" charset="0"/>
                <a:cs typeface="Arial" panose="020B0604020202020204" pitchFamily="34" charset="0"/>
              </a:rPr>
              <a:t>) </a:t>
            </a:r>
            <a:endParaRPr lang="en-IN" sz="1400" dirty="0">
              <a:latin typeface="Arial" panose="020B0604020202020204" pitchFamily="34" charset="0"/>
              <a:cs typeface="Arial" panose="020B0604020202020204" pitchFamily="34" charset="0"/>
            </a:endParaRPr>
          </a:p>
        </p:txBody>
      </p:sp>
      <p:pic>
        <p:nvPicPr>
          <p:cNvPr id="6" name="Content Placeholder 5"/>
          <p:cNvPicPr>
            <a:picLocks noGrp="1" noChangeAspect="1"/>
          </p:cNvPicPr>
          <p:nvPr>
            <p:ph idx="13"/>
          </p:nvPr>
        </p:nvPicPr>
        <p:blipFill>
          <a:blip r:embed="rId2"/>
          <a:stretch>
            <a:fillRect/>
          </a:stretch>
        </p:blipFill>
        <p:spPr>
          <a:xfrm>
            <a:off x="556289" y="1266092"/>
            <a:ext cx="10346929" cy="5010413"/>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156685" y="122847"/>
            <a:ext cx="534078" cy="8337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7" name="Picture 6">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11785603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p:cNvPicPr>
            <a:picLocks noGrp="1" noChangeAspect="1"/>
          </p:cNvPicPr>
          <p:nvPr>
            <p:ph idx="13"/>
          </p:nvPr>
        </p:nvPicPr>
        <p:blipFill>
          <a:blip r:embed="rId2"/>
          <a:stretch>
            <a:fillRect/>
          </a:stretch>
        </p:blipFill>
        <p:spPr>
          <a:xfrm>
            <a:off x="888316" y="1221606"/>
            <a:ext cx="9833317" cy="5203702"/>
          </a:xfrm>
          <a:prstGeom prst="rect">
            <a:avLst/>
          </a:prstGeom>
        </p:spPr>
      </p:pic>
      <p:pic>
        <p:nvPicPr>
          <p:cNvPr id="5"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071274" y="199801"/>
            <a:ext cx="491364" cy="76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sp>
        <p:nvSpPr>
          <p:cNvPr id="3" name="Rectangle 2"/>
          <p:cNvSpPr/>
          <p:nvPr/>
        </p:nvSpPr>
        <p:spPr>
          <a:xfrm>
            <a:off x="1267097" y="337625"/>
            <a:ext cx="9354011" cy="830997"/>
          </a:xfrm>
          <a:prstGeom prst="rect">
            <a:avLst/>
          </a:prstGeom>
        </p:spPr>
        <p:txBody>
          <a:bodyPr wrap="square">
            <a:spAutoFit/>
          </a:bodyPr>
          <a:lstStyle/>
          <a:p>
            <a:r>
              <a:rPr lang="en-IN" sz="1600" dirty="0">
                <a:latin typeface="Arial" panose="020B0604020202020204" pitchFamily="34" charset="0"/>
                <a:cs typeface="Arial" panose="020B0604020202020204" pitchFamily="34" charset="0"/>
              </a:rPr>
              <a:t>8.Once the Station is selected, the duration of the observed data to be entered using the </a:t>
            </a:r>
            <a:r>
              <a:rPr lang="en-IN" sz="1600" u="sng" dirty="0">
                <a:latin typeface="Arial" panose="020B0604020202020204" pitchFamily="34" charset="0"/>
                <a:cs typeface="Arial" panose="020B0604020202020204" pitchFamily="34" charset="0"/>
              </a:rPr>
              <a:t>Start Date</a:t>
            </a:r>
            <a:r>
              <a:rPr lang="en-IN" sz="1600" dirty="0">
                <a:latin typeface="Arial" panose="020B0604020202020204" pitchFamily="34" charset="0"/>
                <a:cs typeface="Arial" panose="020B0604020202020204" pitchFamily="34" charset="0"/>
              </a:rPr>
              <a:t> and </a:t>
            </a:r>
            <a:r>
              <a:rPr lang="en-IN" sz="1600" u="sng" dirty="0">
                <a:latin typeface="Arial" panose="020B0604020202020204" pitchFamily="34" charset="0"/>
                <a:cs typeface="Arial" panose="020B0604020202020204" pitchFamily="34" charset="0"/>
              </a:rPr>
              <a:t>End Date</a:t>
            </a:r>
            <a:r>
              <a:rPr lang="en-IN" sz="1600" dirty="0">
                <a:latin typeface="Arial" panose="020B0604020202020204" pitchFamily="34" charset="0"/>
                <a:cs typeface="Arial" panose="020B0604020202020204" pitchFamily="34" charset="0"/>
              </a:rPr>
              <a:t>. By Default Start Date and End Date is listed  but user can also change the start date and end date</a:t>
            </a:r>
          </a:p>
        </p:txBody>
      </p:sp>
      <p:pic>
        <p:nvPicPr>
          <p:cNvPr id="6" name="Picture 5">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24833462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6" name="Content Placeholder 55"/>
          <p:cNvSpPr>
            <a:spLocks noGrp="1"/>
          </p:cNvSpPr>
          <p:nvPr>
            <p:ph idx="1"/>
          </p:nvPr>
        </p:nvSpPr>
        <p:spPr>
          <a:xfrm>
            <a:off x="1097280" y="360218"/>
            <a:ext cx="9720775" cy="1834342"/>
          </a:xfrm>
        </p:spPr>
        <p:txBody>
          <a:bodyPr>
            <a:normAutofit fontScale="70000" lnSpcReduction="20000"/>
          </a:bodyPr>
          <a:lstStyle/>
          <a:p>
            <a:pPr lvl="0"/>
            <a:r>
              <a:rPr lang="en-GB" sz="2000" dirty="0" smtClean="0">
                <a:latin typeface="Arial" panose="020B0604020202020204" pitchFamily="34" charset="0"/>
                <a:cs typeface="Arial" panose="020B0604020202020204" pitchFamily="34" charset="0"/>
              </a:rPr>
              <a:t>9</a:t>
            </a:r>
            <a:r>
              <a:rPr lang="en-GB" sz="2000" dirty="0">
                <a:latin typeface="Arial" panose="020B0604020202020204" pitchFamily="34" charset="0"/>
                <a:cs typeface="Arial" panose="020B0604020202020204" pitchFamily="34" charset="0"/>
              </a:rPr>
              <a:t>. The table displays the following Attributes: </a:t>
            </a:r>
            <a:r>
              <a:rPr lang="en-GB" sz="2000" dirty="0" smtClean="0">
                <a:latin typeface="Arial" panose="020B0604020202020204" pitchFamily="34" charset="0"/>
                <a:cs typeface="Arial" panose="020B0604020202020204" pitchFamily="34" charset="0"/>
              </a:rPr>
              <a:t> Minimum </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Maximum,Upper</a:t>
            </a:r>
            <a:r>
              <a:rPr lang="en-GB" sz="2000" dirty="0">
                <a:latin typeface="Arial" panose="020B0604020202020204" pitchFamily="34" charset="0"/>
                <a:cs typeface="Arial" panose="020B0604020202020204" pitchFamily="34" charset="0"/>
              </a:rPr>
              <a:t> </a:t>
            </a:r>
            <a:r>
              <a:rPr lang="en-GB" sz="2000" dirty="0" err="1">
                <a:latin typeface="Arial" panose="020B0604020202020204" pitchFamily="34" charset="0"/>
                <a:cs typeface="Arial" panose="020B0604020202020204" pitchFamily="34" charset="0"/>
              </a:rPr>
              <a:t>WL,Lower</a:t>
            </a:r>
            <a:r>
              <a:rPr lang="en-GB" sz="2000" dirty="0">
                <a:latin typeface="Arial" panose="020B0604020202020204" pitchFamily="34" charset="0"/>
                <a:cs typeface="Arial" panose="020B0604020202020204" pitchFamily="34" charset="0"/>
              </a:rPr>
              <a:t> WL </a:t>
            </a:r>
            <a:r>
              <a:rPr lang="en-GB" sz="2000" dirty="0" smtClean="0">
                <a:latin typeface="Arial" panose="020B0604020202020204" pitchFamily="34" charset="0"/>
                <a:cs typeface="Arial" panose="020B0604020202020204" pitchFamily="34" charset="0"/>
              </a:rPr>
              <a:t> Date</a:t>
            </a:r>
            <a:r>
              <a:rPr lang="en-GB" sz="2000" dirty="0">
                <a:latin typeface="Arial" panose="020B0604020202020204" pitchFamily="34" charset="0"/>
                <a:cs typeface="Arial" panose="020B0604020202020204" pitchFamily="34" charset="0"/>
              </a:rPr>
              <a:t>, Time, Value.</a:t>
            </a:r>
            <a:endParaRPr lang="en-IN" sz="2000" dirty="0" smtClean="0">
              <a:latin typeface="Arial" panose="020B0604020202020204" pitchFamily="34" charset="0"/>
              <a:cs typeface="Arial" panose="020B0604020202020204" pitchFamily="34" charset="0"/>
            </a:endParaRPr>
          </a:p>
          <a:p>
            <a:pPr lvl="0"/>
            <a:r>
              <a:rPr lang="en-IN" sz="2000" dirty="0" smtClean="0">
                <a:latin typeface="Arial" panose="020B0604020202020204" pitchFamily="34" charset="0"/>
                <a:cs typeface="Arial" panose="020B0604020202020204" pitchFamily="34" charset="0"/>
              </a:rPr>
              <a:t>10. Enter </a:t>
            </a:r>
            <a:r>
              <a:rPr lang="en-IN" sz="2000" dirty="0">
                <a:latin typeface="Arial" panose="020B0604020202020204" pitchFamily="34" charset="0"/>
                <a:cs typeface="Arial" panose="020B0604020202020204" pitchFamily="34" charset="0"/>
              </a:rPr>
              <a:t>the </a:t>
            </a:r>
            <a:r>
              <a:rPr lang="en-IN" sz="2000" i="1" u="sng" dirty="0">
                <a:latin typeface="Arial" panose="020B0604020202020204" pitchFamily="34" charset="0"/>
                <a:cs typeface="Arial" panose="020B0604020202020204" pitchFamily="34" charset="0"/>
              </a:rPr>
              <a:t>Value</a:t>
            </a:r>
            <a:r>
              <a:rPr lang="en-IN" sz="2000" dirty="0">
                <a:latin typeface="Arial" panose="020B0604020202020204" pitchFamily="34" charset="0"/>
                <a:cs typeface="Arial" panose="020B0604020202020204" pitchFamily="34" charset="0"/>
              </a:rPr>
              <a:t> for the observed Water Level at </a:t>
            </a:r>
            <a:r>
              <a:rPr lang="en-IN" sz="2000" dirty="0" smtClean="0">
                <a:latin typeface="Arial" panose="020B0604020202020204" pitchFamily="34" charset="0"/>
                <a:cs typeface="Arial" panose="020B0604020202020204" pitchFamily="34" charset="0"/>
              </a:rPr>
              <a:t>the </a:t>
            </a:r>
            <a:r>
              <a:rPr lang="en-IN" sz="2000" i="1" u="sng" dirty="0" smtClean="0">
                <a:latin typeface="Arial" panose="020B0604020202020204" pitchFamily="34" charset="0"/>
                <a:cs typeface="Arial" panose="020B0604020202020204" pitchFamily="34" charset="0"/>
              </a:rPr>
              <a:t>Time </a:t>
            </a:r>
            <a:r>
              <a:rPr lang="en-IN" sz="2000" dirty="0" smtClean="0">
                <a:latin typeface="Arial" panose="020B0604020202020204" pitchFamily="34" charset="0"/>
                <a:cs typeface="Arial" panose="020B0604020202020204" pitchFamily="34" charset="0"/>
              </a:rPr>
              <a:t> </a:t>
            </a:r>
            <a:r>
              <a:rPr lang="en-IN" sz="2000" dirty="0">
                <a:latin typeface="Arial" panose="020B0604020202020204" pitchFamily="34" charset="0"/>
                <a:cs typeface="Arial" panose="020B0604020202020204" pitchFamily="34" charset="0"/>
              </a:rPr>
              <a:t>and click on </a:t>
            </a:r>
            <a:r>
              <a:rPr lang="en-IN" sz="2000" i="1" u="sng" dirty="0" smtClean="0">
                <a:latin typeface="Arial" panose="020B0604020202020204" pitchFamily="34" charset="0"/>
                <a:cs typeface="Arial" panose="020B0604020202020204" pitchFamily="34" charset="0"/>
              </a:rPr>
              <a:t>Save</a:t>
            </a:r>
            <a:r>
              <a:rPr lang="en-IN" sz="2000" dirty="0">
                <a:latin typeface="Arial" panose="020B0604020202020204" pitchFamily="34" charset="0"/>
                <a:cs typeface="Arial" panose="020B0604020202020204" pitchFamily="34" charset="0"/>
              </a:rPr>
              <a:t> </a:t>
            </a:r>
            <a:r>
              <a:rPr lang="en-IN" sz="2000" dirty="0" smtClean="0">
                <a:latin typeface="Arial" panose="020B0604020202020204" pitchFamily="34" charset="0"/>
                <a:cs typeface="Arial" panose="020B0604020202020204" pitchFamily="34" charset="0"/>
              </a:rPr>
              <a:t>button</a:t>
            </a:r>
          </a:p>
          <a:p>
            <a:pPr lvl="0"/>
            <a:r>
              <a:rPr lang="en-IN" sz="2000" dirty="0" smtClean="0">
                <a:latin typeface="Arial" panose="020B0604020202020204" pitchFamily="34" charset="0"/>
                <a:cs typeface="Arial" panose="020B0604020202020204" pitchFamily="34" charset="0"/>
              </a:rPr>
              <a:t>11.Paging </a:t>
            </a:r>
            <a:r>
              <a:rPr lang="en-IN" sz="2000" dirty="0">
                <a:latin typeface="Arial" panose="020B0604020202020204" pitchFamily="34" charset="0"/>
                <a:cs typeface="Arial" panose="020B0604020202020204" pitchFamily="34" charset="0"/>
              </a:rPr>
              <a:t>Navigation is given below of parameter table to navigate between pages of the table.</a:t>
            </a:r>
          </a:p>
          <a:p>
            <a:pPr>
              <a:buNone/>
            </a:pPr>
            <a:endParaRPr lang="en-IN" sz="1400" dirty="0">
              <a:latin typeface="Arial" panose="020B0604020202020204" pitchFamily="34" charset="0"/>
              <a:cs typeface="Arial" panose="020B0604020202020204" pitchFamily="34" charset="0"/>
            </a:endParaRPr>
          </a:p>
        </p:txBody>
      </p:sp>
      <p:pic>
        <p:nvPicPr>
          <p:cNvPr id="6"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277508" y="67989"/>
            <a:ext cx="426812" cy="66630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8" name="Picture 7"/>
          <p:cNvPicPr>
            <a:picLocks noChangeAspect="1"/>
          </p:cNvPicPr>
          <p:nvPr/>
        </p:nvPicPr>
        <p:blipFill>
          <a:blip r:embed="rId3"/>
          <a:stretch>
            <a:fillRect/>
          </a:stretch>
        </p:blipFill>
        <p:spPr>
          <a:xfrm>
            <a:off x="703384" y="2063077"/>
            <a:ext cx="10114672" cy="4678377"/>
          </a:xfrm>
          <a:prstGeom prst="rect">
            <a:avLst/>
          </a:prstGeom>
        </p:spPr>
      </p:pic>
      <p:pic>
        <p:nvPicPr>
          <p:cNvPr id="7" name="Picture 6">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69357" y="174813"/>
            <a:ext cx="723420" cy="658906"/>
          </a:xfrm>
          <a:prstGeom prst="rect">
            <a:avLst/>
          </a:prstGeom>
        </p:spPr>
      </p:pic>
    </p:spTree>
    <p:extLst>
      <p:ext uri="{BB962C8B-B14F-4D97-AF65-F5344CB8AC3E}">
        <p14:creationId xmlns:p14="http://schemas.microsoft.com/office/powerpoint/2010/main" xmlns="" val="42510311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p:cNvSpPr>
            <a:spLocks noGrp="1"/>
          </p:cNvSpPr>
          <p:nvPr>
            <p:ph type="title"/>
          </p:nvPr>
        </p:nvSpPr>
        <p:spPr>
          <a:xfrm>
            <a:off x="1524001" y="449929"/>
            <a:ext cx="4890654" cy="750914"/>
          </a:xfrm>
        </p:spPr>
        <p:txBody>
          <a:bodyPr>
            <a:noAutofit/>
          </a:bodyPr>
          <a:lstStyle/>
          <a:p>
            <a:r>
              <a:rPr lang="en-IN" b="1" dirty="0" smtClean="0">
                <a:solidFill>
                  <a:srgbClr val="FF0000"/>
                </a:solidFill>
                <a:latin typeface="Arial" panose="020B0604020202020204" pitchFamily="34" charset="0"/>
                <a:cs typeface="Arial" panose="020B0604020202020204" pitchFamily="34" charset="0"/>
              </a:rPr>
              <a:t/>
            </a:r>
            <a:br>
              <a:rPr lang="en-IN" b="1" dirty="0" smtClean="0">
                <a:solidFill>
                  <a:srgbClr val="FF0000"/>
                </a:solidFill>
                <a:latin typeface="Arial" panose="020B0604020202020204" pitchFamily="34" charset="0"/>
                <a:cs typeface="Arial" panose="020B0604020202020204" pitchFamily="34" charset="0"/>
              </a:rPr>
            </a:br>
            <a:r>
              <a:rPr lang="en-IN" b="1" dirty="0" smtClean="0">
                <a:solidFill>
                  <a:schemeClr val="accent1">
                    <a:lumMod val="75000"/>
                  </a:schemeClr>
                </a:solidFill>
                <a:latin typeface="Arial" panose="020B0604020202020204" pitchFamily="34" charset="0"/>
                <a:cs typeface="Arial" panose="020B0604020202020204" pitchFamily="34" charset="0"/>
              </a:rPr>
              <a:t>Data</a:t>
            </a:r>
            <a:r>
              <a:rPr lang="en-IN" b="1" dirty="0" smtClean="0">
                <a:solidFill>
                  <a:srgbClr val="FF0000"/>
                </a:solidFill>
                <a:latin typeface="Arial" panose="020B0604020202020204" pitchFamily="34" charset="0"/>
                <a:cs typeface="Arial" panose="020B0604020202020204" pitchFamily="34" charset="0"/>
              </a:rPr>
              <a:t> </a:t>
            </a:r>
            <a:r>
              <a:rPr lang="en-IN" b="1" dirty="0" smtClean="0">
                <a:solidFill>
                  <a:schemeClr val="accent1">
                    <a:lumMod val="75000"/>
                  </a:schemeClr>
                </a:solidFill>
                <a:latin typeface="Arial" panose="020B0604020202020204" pitchFamily="34" charset="0"/>
                <a:cs typeface="Arial" panose="020B0604020202020204" pitchFamily="34" charset="0"/>
              </a:rPr>
              <a:t>Validation</a:t>
            </a:r>
            <a:endParaRPr lang="en-IN" b="1" dirty="0">
              <a:solidFill>
                <a:schemeClr val="accent1">
                  <a:lumMod val="75000"/>
                </a:schemeClr>
              </a:solidFill>
              <a:latin typeface="Arial" panose="020B0604020202020204" pitchFamily="34" charset="0"/>
              <a:cs typeface="Arial" panose="020B0604020202020204" pitchFamily="34" charset="0"/>
            </a:endParaRPr>
          </a:p>
        </p:txBody>
      </p:sp>
      <p:sp>
        <p:nvSpPr>
          <p:cNvPr id="4" name="Rectangle 3"/>
          <p:cNvSpPr/>
          <p:nvPr/>
        </p:nvSpPr>
        <p:spPr>
          <a:xfrm>
            <a:off x="573090" y="1613796"/>
            <a:ext cx="11095197" cy="1477328"/>
          </a:xfrm>
          <a:prstGeom prst="rect">
            <a:avLst/>
          </a:prstGeom>
        </p:spPr>
        <p:txBody>
          <a:bodyPr wrap="square">
            <a:spAutoFit/>
          </a:bodyPr>
          <a:lstStyle/>
          <a:p>
            <a:r>
              <a:rPr lang="en-GB" dirty="0">
                <a:solidFill>
                  <a:srgbClr val="000000"/>
                </a:solidFill>
                <a:latin typeface="Arial" panose="020B0604020202020204" pitchFamily="34" charset="0"/>
                <a:cs typeface="Arial" panose="020B0604020202020204" pitchFamily="34" charset="0"/>
              </a:rPr>
              <a:t>Primary Validation of data is carried out simultaneously while data is entered in respective data entry forms</a:t>
            </a:r>
            <a:r>
              <a:rPr lang="en-GB" dirty="0" smtClean="0">
                <a:solidFill>
                  <a:srgbClr val="000000"/>
                </a:solidFill>
                <a:latin typeface="Arial" panose="020B0604020202020204" pitchFamily="34" charset="0"/>
                <a:cs typeface="Arial" panose="020B0604020202020204" pitchFamily="34" charset="0"/>
              </a:rPr>
              <a:t>.</a:t>
            </a:r>
          </a:p>
          <a:p>
            <a:endParaRPr lang="en-GB" dirty="0" smtClean="0">
              <a:solidFill>
                <a:srgbClr val="000000"/>
              </a:solidFill>
              <a:latin typeface="Arial" panose="020B0604020202020204" pitchFamily="34" charset="0"/>
              <a:cs typeface="Arial" panose="020B0604020202020204" pitchFamily="34" charset="0"/>
            </a:endParaRPr>
          </a:p>
          <a:p>
            <a:r>
              <a:rPr lang="en-GB" dirty="0" smtClean="0">
                <a:solidFill>
                  <a:srgbClr val="000000"/>
                </a:solidFill>
                <a:latin typeface="Arial" panose="020B0604020202020204" pitchFamily="34" charset="0"/>
                <a:cs typeface="Arial" panose="020B0604020202020204" pitchFamily="34" charset="0"/>
              </a:rPr>
              <a:t>Few </a:t>
            </a:r>
            <a:r>
              <a:rPr lang="en-GB" dirty="0">
                <a:solidFill>
                  <a:srgbClr val="000000"/>
                </a:solidFill>
                <a:latin typeface="Arial" panose="020B0604020202020204" pitchFamily="34" charset="0"/>
                <a:cs typeface="Arial" panose="020B0604020202020204" pitchFamily="34" charset="0"/>
              </a:rPr>
              <a:t>more data validation options are available to ensure consistency of data entered by making </a:t>
            </a:r>
            <a:endParaRPr lang="en-GB" dirty="0" smtClean="0">
              <a:solidFill>
                <a:srgbClr val="000000"/>
              </a:solidFill>
              <a:latin typeface="Arial" panose="020B0604020202020204" pitchFamily="34" charset="0"/>
              <a:cs typeface="Arial" panose="020B0604020202020204" pitchFamily="34" charset="0"/>
            </a:endParaRPr>
          </a:p>
          <a:p>
            <a:endParaRPr lang="en-GB" dirty="0">
              <a:solidFill>
                <a:srgbClr val="000000"/>
              </a:solidFill>
              <a:latin typeface="Arial" panose="020B0604020202020204" pitchFamily="34" charset="0"/>
              <a:cs typeface="Arial" panose="020B0604020202020204" pitchFamily="34" charset="0"/>
            </a:endParaRPr>
          </a:p>
          <a:p>
            <a:r>
              <a:rPr lang="en-GB" dirty="0" smtClean="0">
                <a:solidFill>
                  <a:srgbClr val="000000"/>
                </a:solidFill>
                <a:latin typeface="Arial" panose="020B0604020202020204" pitchFamily="34" charset="0"/>
                <a:cs typeface="Arial" panose="020B0604020202020204" pitchFamily="34" charset="0"/>
              </a:rPr>
              <a:t>comparison </a:t>
            </a:r>
            <a:r>
              <a:rPr lang="en-GB" dirty="0">
                <a:solidFill>
                  <a:srgbClr val="000000"/>
                </a:solidFill>
                <a:latin typeface="Arial" panose="020B0604020202020204" pitchFamily="34" charset="0"/>
                <a:cs typeface="Arial" panose="020B0604020202020204" pitchFamily="34" charset="0"/>
              </a:rPr>
              <a:t>of related data that are observed and entered independently. </a:t>
            </a:r>
            <a:endParaRPr lang="en-IN" dirty="0">
              <a:latin typeface="Arial" panose="020B0604020202020204" pitchFamily="34" charset="0"/>
              <a:cs typeface="Arial" panose="020B0604020202020204" pitchFamily="34" charset="0"/>
            </a:endParaRPr>
          </a:p>
        </p:txBody>
      </p:sp>
      <p:sp>
        <p:nvSpPr>
          <p:cNvPr id="5" name="Rectangle 4"/>
          <p:cNvSpPr/>
          <p:nvPr/>
        </p:nvSpPr>
        <p:spPr>
          <a:xfrm>
            <a:off x="507451" y="3651585"/>
            <a:ext cx="10876367" cy="1477328"/>
          </a:xfrm>
          <a:prstGeom prst="rect">
            <a:avLst/>
          </a:prstGeom>
        </p:spPr>
        <p:txBody>
          <a:bodyPr wrap="square">
            <a:spAutoFit/>
          </a:bodyPr>
          <a:lstStyle/>
          <a:p>
            <a:r>
              <a:rPr lang="en-GB" dirty="0">
                <a:latin typeface="Arial" panose="020B0604020202020204" pitchFamily="34" charset="0"/>
                <a:cs typeface="Arial" panose="020B0604020202020204" pitchFamily="34" charset="0"/>
              </a:rPr>
              <a:t>Data Validation Module enables users to add validated values for data stored in the database and </a:t>
            </a:r>
            <a:r>
              <a:rPr lang="en-GB" dirty="0" smtClean="0">
                <a:latin typeface="Arial" panose="020B0604020202020204" pitchFamily="34" charset="0"/>
                <a:cs typeface="Arial" panose="020B0604020202020204" pitchFamily="34" charset="0"/>
              </a:rPr>
              <a:t>also</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filling </a:t>
            </a:r>
            <a:r>
              <a:rPr lang="en-GB" dirty="0">
                <a:latin typeface="Arial" panose="020B0604020202020204" pitchFamily="34" charset="0"/>
                <a:cs typeface="Arial" panose="020B0604020202020204" pitchFamily="34" charset="0"/>
              </a:rPr>
              <a:t>data gaps for the stations in WIMS under various parameters for Surface water and Ground </a:t>
            </a:r>
            <a:r>
              <a:rPr lang="en-GB" dirty="0" smtClean="0">
                <a:latin typeface="Arial" panose="020B0604020202020204" pitchFamily="34" charset="0"/>
                <a:cs typeface="Arial" panose="020B0604020202020204" pitchFamily="34" charset="0"/>
              </a:rPr>
              <a:t>water</a:t>
            </a:r>
          </a:p>
          <a:p>
            <a:endParaRPr lang="en-GB" dirty="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 Click on “ Network Monitoring Management” Tab “ , Data Validation icon is displayed  on screen</a:t>
            </a:r>
            <a:endParaRPr lang="en-IN" dirty="0"/>
          </a:p>
        </p:txBody>
      </p:sp>
      <p:pic>
        <p:nvPicPr>
          <p:cNvPr id="7"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480800" y="330806"/>
            <a:ext cx="374975" cy="585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84191624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350288" y="754263"/>
            <a:ext cx="10983131" cy="648302"/>
          </a:xfrm>
        </p:spPr>
        <p:txBody>
          <a:bodyPr>
            <a:noAutofit/>
          </a:bodyPr>
          <a:lstStyle/>
          <a:p>
            <a:r>
              <a:rPr lang="en-GB" sz="1800" dirty="0" smtClean="0">
                <a:latin typeface="Arial" panose="020B0604020202020204" pitchFamily="34" charset="0"/>
                <a:cs typeface="Arial" panose="020B0604020202020204" pitchFamily="34" charset="0"/>
              </a:rPr>
              <a:t>.</a:t>
            </a:r>
            <a:endParaRPr lang="en-IN" sz="1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55489" y="880742"/>
            <a:ext cx="10372727" cy="5591495"/>
          </a:xfrm>
          <a:prstGeom prst="rect">
            <a:avLst/>
          </a:prstGeom>
        </p:spPr>
      </p:pic>
      <p:pic>
        <p:nvPicPr>
          <p:cNvPr id="6"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385985" y="146015"/>
            <a:ext cx="403439" cy="629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sp>
        <p:nvSpPr>
          <p:cNvPr id="7" name="Title 2"/>
          <p:cNvSpPr>
            <a:spLocks noGrp="1"/>
          </p:cNvSpPr>
          <p:nvPr>
            <p:ph type="title"/>
          </p:nvPr>
        </p:nvSpPr>
        <p:spPr>
          <a:xfrm>
            <a:off x="1110961" y="138668"/>
            <a:ext cx="7966363" cy="754263"/>
          </a:xfrm>
        </p:spPr>
        <p:txBody>
          <a:bodyPr>
            <a:normAutofit/>
          </a:bodyPr>
          <a:lstStyle/>
          <a:p>
            <a:pPr algn="ctr"/>
            <a:r>
              <a:rPr lang="en-IN" b="1" dirty="0" smtClean="0">
                <a:solidFill>
                  <a:schemeClr val="accent1">
                    <a:lumMod val="75000"/>
                  </a:schemeClr>
                </a:solidFill>
                <a:latin typeface="Arial" panose="020B0604020202020204" pitchFamily="34" charset="0"/>
                <a:cs typeface="Arial" panose="020B0604020202020204" pitchFamily="34" charset="0"/>
              </a:rPr>
              <a:t>Data Validation </a:t>
            </a:r>
            <a:endParaRPr lang="en-IN" b="1" dirty="0">
              <a:solidFill>
                <a:schemeClr val="accent1">
                  <a:lumMod val="75000"/>
                </a:schemeClr>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1030463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5EF8D61-9318-4DC8-A868-2B1BFDD2B2C0}"/>
              </a:ext>
            </a:extLst>
          </p:cNvPr>
          <p:cNvSpPr>
            <a:spLocks noGrp="1"/>
          </p:cNvSpPr>
          <p:nvPr>
            <p:ph type="ctrTitle"/>
          </p:nvPr>
        </p:nvSpPr>
        <p:spPr>
          <a:xfrm>
            <a:off x="371289" y="969416"/>
            <a:ext cx="11646539" cy="1881899"/>
          </a:xfrm>
          <a:gradFill flip="none" rotWithShape="1">
            <a:gsLst>
              <a:gs pos="83000">
                <a:schemeClr val="bg1"/>
              </a:gs>
              <a:gs pos="100000">
                <a:schemeClr val="bg1"/>
              </a:gs>
            </a:gsLst>
            <a:lin ang="5400000" scaled="1"/>
            <a:tileRect/>
          </a:gradFill>
        </p:spPr>
        <p:txBody>
          <a:bodyPr/>
          <a:lstStyle/>
          <a:p>
            <a:pPr algn="ctr"/>
            <a:r>
              <a:rPr lang="en-GB" sz="3600" b="1" dirty="0" smtClean="0">
                <a:solidFill>
                  <a:schemeClr val="tx2"/>
                </a:solidFill>
              </a:rPr>
              <a:t/>
            </a:r>
            <a:br>
              <a:rPr lang="en-GB" sz="3600" b="1" dirty="0" smtClean="0">
                <a:solidFill>
                  <a:schemeClr val="tx2"/>
                </a:solidFill>
              </a:rPr>
            </a:br>
            <a:r>
              <a:rPr lang="en-GB" sz="3600" b="1" dirty="0" smtClean="0">
                <a:solidFill>
                  <a:schemeClr val="tx2"/>
                </a:solidFill>
              </a:rPr>
              <a:t/>
            </a:r>
            <a:br>
              <a:rPr lang="en-GB" sz="3600" b="1" dirty="0" smtClean="0">
                <a:solidFill>
                  <a:schemeClr val="tx2"/>
                </a:solidFill>
              </a:rPr>
            </a:br>
            <a:r>
              <a:rPr lang="en-GB" sz="3600" b="1" dirty="0" smtClean="0">
                <a:solidFill>
                  <a:srgbClr val="FF0000"/>
                </a:solidFill>
                <a:latin typeface="Arial" panose="020B0604020202020204" pitchFamily="34" charset="0"/>
                <a:cs typeface="Arial" panose="020B0604020202020204" pitchFamily="34" charset="0"/>
              </a:rPr>
              <a:t>Online WIMS Training Session </a:t>
            </a:r>
            <a:r>
              <a:rPr lang="en-GB" sz="3600" b="1" dirty="0" smtClean="0">
                <a:solidFill>
                  <a:srgbClr val="FF0000"/>
                </a:solidFill>
                <a:latin typeface="Bahnschrift SemiCondensed" panose="020B0502040204020203" pitchFamily="34" charset="0"/>
                <a:cs typeface="Arial" panose="020B0604020202020204" pitchFamily="34" charset="0"/>
              </a:rPr>
              <a:t/>
            </a:r>
            <a:br>
              <a:rPr lang="en-GB" sz="3600" b="1" dirty="0" smtClean="0">
                <a:solidFill>
                  <a:srgbClr val="FF0000"/>
                </a:solidFill>
                <a:latin typeface="Bahnschrift SemiCondensed" panose="020B0502040204020203" pitchFamily="34" charset="0"/>
                <a:cs typeface="Arial" panose="020B0604020202020204" pitchFamily="34" charset="0"/>
              </a:rPr>
            </a:br>
            <a:endParaRPr lang="en-US" sz="2800" b="1" dirty="0">
              <a:solidFill>
                <a:srgbClr val="FF0000"/>
              </a:solidFill>
              <a:latin typeface="Arial" panose="020B0604020202020204" pitchFamily="34" charset="0"/>
              <a:cs typeface="Arial" panose="020B0604020202020204" pitchFamily="34" charset="0"/>
            </a:endParaRPr>
          </a:p>
        </p:txBody>
      </p:sp>
      <p:sp>
        <p:nvSpPr>
          <p:cNvPr id="3" name="Subtitle 2">
            <a:extLst>
              <a:ext uri="{FF2B5EF4-FFF2-40B4-BE49-F238E27FC236}">
                <a16:creationId xmlns:a16="http://schemas.microsoft.com/office/drawing/2014/main" xmlns="" id="{3C322DE6-C2BE-4B53-BC28-C43EBD0052AA}"/>
              </a:ext>
            </a:extLst>
          </p:cNvPr>
          <p:cNvSpPr>
            <a:spLocks noGrp="1"/>
          </p:cNvSpPr>
          <p:nvPr>
            <p:ph type="subTitle" idx="1"/>
          </p:nvPr>
        </p:nvSpPr>
        <p:spPr>
          <a:xfrm>
            <a:off x="365760" y="3103418"/>
            <a:ext cx="11639006" cy="3534450"/>
          </a:xfrm>
          <a:gradFill>
            <a:gsLst>
              <a:gs pos="0">
                <a:schemeClr val="bg1"/>
              </a:gs>
              <a:gs pos="74000">
                <a:schemeClr val="bg1"/>
              </a:gs>
              <a:gs pos="83000">
                <a:schemeClr val="bg1"/>
              </a:gs>
              <a:gs pos="100000">
                <a:schemeClr val="bg1"/>
              </a:gs>
            </a:gsLst>
            <a:lin ang="5400000" scaled="1"/>
          </a:gradFill>
        </p:spPr>
        <p:txBody>
          <a:bodyPr/>
          <a:lstStyle/>
          <a:p>
            <a:pPr algn="ctr"/>
            <a:endParaRPr lang="en-IN" sz="3200" b="1" dirty="0" smtClean="0">
              <a:solidFill>
                <a:schemeClr val="tx1"/>
              </a:solidFill>
              <a:latin typeface="Arial" panose="020B0604020202020204" pitchFamily="34" charset="0"/>
              <a:cs typeface="Arial" panose="020B0604020202020204" pitchFamily="34" charset="0"/>
            </a:endParaRPr>
          </a:p>
          <a:p>
            <a:pPr algn="ctr"/>
            <a:r>
              <a:rPr lang="en-IN" sz="3200" b="1" dirty="0" smtClean="0">
                <a:solidFill>
                  <a:schemeClr val="tx1"/>
                </a:solidFill>
                <a:latin typeface="Arial" panose="020B0604020202020204" pitchFamily="34" charset="0"/>
                <a:cs typeface="Arial" panose="020B0604020202020204" pitchFamily="34" charset="0"/>
              </a:rPr>
              <a:t>Topic : </a:t>
            </a:r>
            <a:r>
              <a:rPr lang="en-IN" sz="2800" b="1" dirty="0" smtClean="0">
                <a:solidFill>
                  <a:schemeClr val="tx1"/>
                </a:solidFill>
                <a:latin typeface="Arial" panose="020B0604020202020204" pitchFamily="34" charset="0"/>
                <a:cs typeface="Arial" panose="020B0604020202020204" pitchFamily="34" charset="0"/>
              </a:rPr>
              <a:t>Data Entry, Data Validation &amp; Data View </a:t>
            </a:r>
          </a:p>
          <a:p>
            <a:pPr algn="ctr"/>
            <a:r>
              <a:rPr lang="en-IN" b="1" dirty="0" smtClean="0">
                <a:solidFill>
                  <a:schemeClr val="tx1"/>
                </a:solidFill>
                <a:latin typeface="Arial" panose="020B0604020202020204" pitchFamily="34" charset="0"/>
                <a:cs typeface="Arial" panose="020B0604020202020204" pitchFamily="34" charset="0"/>
              </a:rPr>
              <a:t>Date of Training: </a:t>
            </a:r>
            <a:r>
              <a:rPr lang="en-IN" b="1" dirty="0" smtClean="0">
                <a:solidFill>
                  <a:schemeClr val="tx1"/>
                </a:solidFill>
                <a:latin typeface="Arial" panose="020B0604020202020204" pitchFamily="34" charset="0"/>
                <a:cs typeface="Arial" panose="020B0604020202020204" pitchFamily="34" charset="0"/>
              </a:rPr>
              <a:t>20/05/2021</a:t>
            </a:r>
            <a:endParaRPr lang="en-IN" b="1" dirty="0" smtClean="0">
              <a:solidFill>
                <a:schemeClr val="tx1"/>
              </a:solidFill>
              <a:latin typeface="Arial" panose="020B0604020202020204" pitchFamily="34" charset="0"/>
              <a:cs typeface="Arial" panose="020B0604020202020204" pitchFamily="34" charset="0"/>
            </a:endParaRPr>
          </a:p>
          <a:p>
            <a:pPr algn="ctr"/>
            <a:r>
              <a:rPr lang="en-IN" b="1" dirty="0" smtClean="0">
                <a:solidFill>
                  <a:schemeClr val="tx1"/>
                </a:solidFill>
                <a:latin typeface="Arial" panose="020B0604020202020204" pitchFamily="34" charset="0"/>
                <a:cs typeface="Arial" panose="020B0604020202020204" pitchFamily="34" charset="0"/>
              </a:rPr>
              <a:t>Venue: Online Webinar  </a:t>
            </a:r>
          </a:p>
          <a:p>
            <a:pPr algn="ctr"/>
            <a:r>
              <a:rPr lang="en-IN" b="1" dirty="0" smtClean="0">
                <a:solidFill>
                  <a:schemeClr val="tx1"/>
                </a:solidFill>
                <a:latin typeface="Arial" panose="020B0604020202020204" pitchFamily="34" charset="0"/>
                <a:cs typeface="Arial" panose="020B0604020202020204" pitchFamily="34" charset="0"/>
              </a:rPr>
              <a:t>Organised By : </a:t>
            </a:r>
            <a:r>
              <a:rPr b="1" smtClean="0">
                <a:solidFill>
                  <a:schemeClr val="tx1"/>
                </a:solidFill>
                <a:latin typeface="Arial" panose="020B0604020202020204" pitchFamily="34" charset="0"/>
                <a:cs typeface="Arial" panose="020B0604020202020204" pitchFamily="34" charset="0"/>
              </a:rPr>
              <a:t>NWIC</a:t>
            </a:r>
            <a:endParaRPr lang="en-US" b="1" dirty="0">
              <a:solidFill>
                <a:schemeClr val="tx1"/>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xmlns="" id="{566FA85D-3B0A-4E0C-B8AC-042993910A93}"/>
              </a:ext>
            </a:extLst>
          </p:cNvPr>
          <p:cNvSpPr txBox="1">
            <a:spLocks/>
          </p:cNvSpPr>
          <p:nvPr/>
        </p:nvSpPr>
        <p:spPr>
          <a:xfrm>
            <a:off x="8077762" y="5255593"/>
            <a:ext cx="2447364" cy="495232"/>
          </a:xfrm>
          <a:prstGeom prst="rect">
            <a:avLst/>
          </a:prstGeom>
        </p:spPr>
        <p:txBody>
          <a:bodyPr anchor="t">
            <a:normAutofit/>
          </a:bodyPr>
          <a:lstStyle>
            <a:lvl1pPr algn="l" defTabSz="914400" rtl="0" eaLnBrk="1" latinLnBrk="0" hangingPunct="1">
              <a:lnSpc>
                <a:spcPct val="90000"/>
              </a:lnSpc>
              <a:spcBef>
                <a:spcPct val="0"/>
              </a:spcBef>
              <a:buNone/>
              <a:defRPr sz="2600" kern="1200">
                <a:solidFill>
                  <a:srgbClr val="408E93"/>
                </a:solidFill>
                <a:latin typeface="Agency FB" panose="020B0503020202020204" pitchFamily="34" charset="0"/>
                <a:ea typeface="+mj-ea"/>
                <a:cs typeface="Segoe UI Light" panose="020B0502040204020203" pitchFamily="34" charset="0"/>
              </a:defRPr>
            </a:lvl1pPr>
          </a:lstStyle>
          <a:p>
            <a:pPr>
              <a:spcBef>
                <a:spcPts val="1000"/>
              </a:spcBef>
            </a:pPr>
            <a:endParaRPr lang="en-US" sz="1800" dirty="0">
              <a:solidFill>
                <a:schemeClr val="bg1"/>
              </a:solidFill>
              <a:latin typeface="+mj-lt"/>
              <a:ea typeface="+mn-ea"/>
              <a:cs typeface="+mn-cs"/>
            </a:endParaRPr>
          </a:p>
        </p:txBody>
      </p:sp>
      <p:sp>
        <p:nvSpPr>
          <p:cNvPr id="4" name="Subtitle 2">
            <a:extLst>
              <a:ext uri="{FF2B5EF4-FFF2-40B4-BE49-F238E27FC236}">
                <a16:creationId xmlns:a16="http://schemas.microsoft.com/office/drawing/2014/main" xmlns="" id="{0FE0F52F-ADF1-4011-A51B-92383D0AB7F8}"/>
              </a:ext>
            </a:extLst>
          </p:cNvPr>
          <p:cNvSpPr txBox="1">
            <a:spLocks/>
          </p:cNvSpPr>
          <p:nvPr/>
        </p:nvSpPr>
        <p:spPr>
          <a:xfrm>
            <a:off x="8077762" y="5524500"/>
            <a:ext cx="3760738" cy="1020560"/>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smtClean="0"/>
              <a:t>.</a:t>
            </a:r>
            <a:endParaRPr lang="en-US" sz="1200" dirty="0"/>
          </a:p>
          <a:p>
            <a:endParaRPr lang="en-US" sz="1200" u="sng" dirty="0"/>
          </a:p>
        </p:txBody>
      </p:sp>
      <p:sp>
        <p:nvSpPr>
          <p:cNvPr id="6"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7" name="Rectangle 3"/>
          <p:cNvSpPr>
            <a:spLocks noChangeArrowheads="1"/>
          </p:cNvSpPr>
          <p:nvPr/>
        </p:nvSpPr>
        <p:spPr bwMode="auto">
          <a:xfrm>
            <a:off x="1912554" y="901514"/>
            <a:ext cx="8994931" cy="81560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r>
              <a:rPr kumimoji="0" lang="en-US" altLang="en-US" sz="3600" b="1" i="0" u="none" strike="noStrike" cap="none" normalizeH="0" baseline="0" dirty="0" smtClean="0">
                <a:ln>
                  <a:noFill/>
                </a:ln>
                <a:solidFill>
                  <a:srgbClr val="002060"/>
                </a:solidFill>
                <a:effectLst/>
                <a:latin typeface="Times New Roman" panose="02020603050405020304" pitchFamily="18" charset="0"/>
                <a:ea typeface="Calibri" panose="020F0502020204030204" pitchFamily="34" charset="0"/>
                <a:cs typeface="Times New Roman" panose="02020603050405020304" pitchFamily="18" charset="0"/>
              </a:rPr>
              <a:t>National Water Informatics Centre(NWIC)</a:t>
            </a:r>
            <a:endParaRPr kumimoji="0" lang="en-US" altLang="en-US" sz="3600" b="1" i="0" u="none" strike="noStrike" cap="none" normalizeH="0" baseline="0" dirty="0" smtClean="0">
              <a:ln>
                <a:noFill/>
              </a:ln>
              <a:solidFill>
                <a:srgbClr val="002060"/>
              </a:solidFill>
              <a:effectLst/>
              <a:latin typeface="Arial" panose="020B0604020202020204" pitchFamily="34" charset="0"/>
            </a:endParaRPr>
          </a:p>
        </p:txBody>
      </p:sp>
      <p:pic>
        <p:nvPicPr>
          <p:cNvPr id="9"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249891" y="457200"/>
            <a:ext cx="588609"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10" name="Picture 9">
            <a:extLst>
              <a:ext uri="{FF2B5EF4-FFF2-40B4-BE49-F238E27FC236}">
                <a16:creationId xmlns:a16="http://schemas.microsoft.com/office/drawing/2014/main" xmlns="" id="{6D0CC503-F8F2-4DBD-9BF1-40E55CA7740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575566" y="378823"/>
            <a:ext cx="981617" cy="1104217"/>
          </a:xfrm>
          <a:prstGeom prst="rect">
            <a:avLst/>
          </a:prstGeom>
        </p:spPr>
      </p:pic>
    </p:spTree>
    <p:extLst>
      <p:ext uri="{BB962C8B-B14F-4D97-AF65-F5344CB8AC3E}">
        <p14:creationId xmlns:p14="http://schemas.microsoft.com/office/powerpoint/2010/main" xmlns="" val="29975803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32959" y="138545"/>
            <a:ext cx="10377891" cy="742197"/>
          </a:xfrm>
        </p:spPr>
        <p:txBody>
          <a:bodyPr>
            <a:normAutofit fontScale="90000"/>
          </a:bodyPr>
          <a:lstStyle/>
          <a:p>
            <a:r>
              <a:rPr lang="en-GB" sz="1800" dirty="0" smtClean="0">
                <a:latin typeface="Arial" panose="020B0604020202020204" pitchFamily="34" charset="0"/>
                <a:cs typeface="Arial" panose="020B0604020202020204" pitchFamily="34" charset="0"/>
              </a:rPr>
              <a:t/>
            </a:r>
            <a:br>
              <a:rPr lang="en-GB" sz="1800" dirty="0" smtClean="0">
                <a:latin typeface="Arial" panose="020B0604020202020204" pitchFamily="34" charset="0"/>
                <a:cs typeface="Arial" panose="020B0604020202020204" pitchFamily="34" charset="0"/>
              </a:rPr>
            </a:br>
            <a:r>
              <a:rPr lang="en-GB" sz="2700" b="1" dirty="0">
                <a:solidFill>
                  <a:schemeClr val="accent1">
                    <a:lumMod val="75000"/>
                  </a:schemeClr>
                </a:solidFill>
                <a:latin typeface="Arial" panose="020B0604020202020204" pitchFamily="34" charset="0"/>
                <a:cs typeface="Arial" panose="020B0604020202020204" pitchFamily="34" charset="0"/>
              </a:rPr>
              <a:t>Data Validation </a:t>
            </a:r>
            <a:r>
              <a:rPr lang="en-GB" sz="2700" b="1" dirty="0" smtClean="0">
                <a:solidFill>
                  <a:schemeClr val="accent1">
                    <a:lumMod val="75000"/>
                  </a:schemeClr>
                </a:solidFill>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
            </a:r>
            <a:br>
              <a:rPr lang="en-GB" sz="1800" dirty="0">
                <a:latin typeface="Arial" panose="020B0604020202020204" pitchFamily="34" charset="0"/>
                <a:cs typeface="Arial" panose="020B0604020202020204" pitchFamily="34" charset="0"/>
              </a:rPr>
            </a:br>
            <a:r>
              <a:rPr lang="en-GB" sz="1800" dirty="0" smtClean="0">
                <a:latin typeface="Arial" panose="020B0604020202020204" pitchFamily="34" charset="0"/>
                <a:cs typeface="Arial" panose="020B0604020202020204" pitchFamily="34" charset="0"/>
              </a:rPr>
              <a:t>. </a:t>
            </a:r>
            <a:endParaRPr lang="en-IN" sz="1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843585" y="1552030"/>
            <a:ext cx="9777522" cy="5166803"/>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334501" y="242706"/>
            <a:ext cx="552699" cy="862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sp>
        <p:nvSpPr>
          <p:cNvPr id="5" name="Rectangle 4"/>
          <p:cNvSpPr/>
          <p:nvPr/>
        </p:nvSpPr>
        <p:spPr>
          <a:xfrm>
            <a:off x="956610" y="880742"/>
            <a:ext cx="10203328" cy="369332"/>
          </a:xfrm>
          <a:prstGeom prst="rect">
            <a:avLst/>
          </a:prstGeom>
        </p:spPr>
        <p:txBody>
          <a:bodyPr wrap="square">
            <a:spAutoFit/>
          </a:bodyPr>
          <a:lstStyle/>
          <a:p>
            <a:r>
              <a:rPr lang="en-GB" dirty="0">
                <a:latin typeface="Arial" panose="020B0604020202020204" pitchFamily="34" charset="0"/>
                <a:cs typeface="Arial" panose="020B0604020202020204" pitchFamily="34" charset="0"/>
              </a:rPr>
              <a:t>1. Click on Data Validation button </a:t>
            </a:r>
            <a:r>
              <a:rPr lang="en-GB" dirty="0" smtClean="0">
                <a:latin typeface="Arial" panose="020B0604020202020204" pitchFamily="34" charset="0"/>
                <a:cs typeface="Arial" panose="020B0604020202020204" pitchFamily="34" charset="0"/>
              </a:rPr>
              <a:t>.</a:t>
            </a:r>
            <a:r>
              <a:rPr lang="en-GB" dirty="0" smtClean="0">
                <a:solidFill>
                  <a:srgbClr val="000000"/>
                </a:solidFill>
                <a:latin typeface="Arial" panose="020B0604020202020204" pitchFamily="34" charset="0"/>
                <a:cs typeface="Arial" panose="020B0604020202020204" pitchFamily="34" charset="0"/>
              </a:rPr>
              <a:t>By </a:t>
            </a:r>
            <a:r>
              <a:rPr lang="en-GB" dirty="0">
                <a:solidFill>
                  <a:srgbClr val="000000"/>
                </a:solidFill>
                <a:latin typeface="Arial" panose="020B0604020202020204" pitchFamily="34" charset="0"/>
                <a:cs typeface="Arial" panose="020B0604020202020204" pitchFamily="34" charset="0"/>
              </a:rPr>
              <a:t>clicking “Data Validation” following screen/page will </a:t>
            </a:r>
            <a:r>
              <a:rPr lang="en-GB" dirty="0" smtClean="0">
                <a:solidFill>
                  <a:srgbClr val="000000"/>
                </a:solidFill>
                <a:latin typeface="Arial" panose="020B0604020202020204" pitchFamily="34" charset="0"/>
                <a:cs typeface="Arial" panose="020B0604020202020204" pitchFamily="34" charset="0"/>
              </a:rPr>
              <a:t>appear.</a:t>
            </a:r>
            <a:endParaRPr lang="en-IN"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18134705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43002" y="979715"/>
            <a:ext cx="9628719" cy="4700650"/>
          </a:xfrm>
        </p:spPr>
        <p:txBody>
          <a:bodyPr>
            <a:noAutofit/>
          </a:bodyPr>
          <a:lstStyle/>
          <a:p>
            <a:pPr>
              <a:buNone/>
            </a:pPr>
            <a:r>
              <a:rPr lang="en-GB" sz="2000" dirty="0">
                <a:latin typeface="Arial" panose="020B0604020202020204" pitchFamily="34" charset="0"/>
                <a:cs typeface="Arial" panose="020B0604020202020204" pitchFamily="34" charset="0"/>
              </a:rPr>
              <a:t>2.User has choice to select based on the provided filters in the form section or use the map section to select the station for which data is to be validated. </a:t>
            </a:r>
            <a:endParaRPr lang="en-GB" sz="2000" dirty="0" smtClean="0">
              <a:latin typeface="Arial" panose="020B0604020202020204" pitchFamily="34" charset="0"/>
              <a:cs typeface="Arial" panose="020B0604020202020204" pitchFamily="34" charset="0"/>
            </a:endParaRPr>
          </a:p>
          <a:p>
            <a:pPr>
              <a:buNone/>
            </a:pPr>
            <a:r>
              <a:rPr lang="en-GB" sz="2000" dirty="0" smtClean="0">
                <a:latin typeface="Arial" panose="020B0604020202020204" pitchFamily="34" charset="0"/>
                <a:cs typeface="Arial" panose="020B0604020202020204" pitchFamily="34" charset="0"/>
              </a:rPr>
              <a:t>3</a:t>
            </a:r>
            <a:r>
              <a:rPr lang="en-GB" sz="2000" dirty="0">
                <a:latin typeface="Arial" panose="020B0604020202020204" pitchFamily="34" charset="0"/>
                <a:cs typeface="Arial" panose="020B0604020202020204" pitchFamily="34" charset="0"/>
              </a:rPr>
              <a:t>. Select the Station Type using radio button – Surface </a:t>
            </a:r>
            <a:r>
              <a:rPr lang="en-GB" sz="2000" dirty="0" smtClean="0">
                <a:latin typeface="Arial" panose="020B0604020202020204" pitchFamily="34" charset="0"/>
                <a:cs typeface="Arial" panose="020B0604020202020204" pitchFamily="34" charset="0"/>
              </a:rPr>
              <a:t>Water </a:t>
            </a:r>
            <a:endParaRPr lang="en-GB" sz="2000" dirty="0">
              <a:latin typeface="Arial" panose="020B0604020202020204" pitchFamily="34" charset="0"/>
              <a:cs typeface="Arial" panose="020B0604020202020204" pitchFamily="34" charset="0"/>
            </a:endParaRPr>
          </a:p>
          <a:p>
            <a:pPr>
              <a:buNone/>
            </a:pPr>
            <a:r>
              <a:rPr lang="en-GB" sz="2000" dirty="0" smtClean="0">
                <a:latin typeface="Arial" panose="020B0604020202020204" pitchFamily="34" charset="0"/>
                <a:cs typeface="Arial" panose="020B0604020202020204" pitchFamily="34" charset="0"/>
              </a:rPr>
              <a:t>4. Based </a:t>
            </a:r>
            <a:r>
              <a:rPr lang="en-GB" sz="2000" dirty="0">
                <a:latin typeface="Arial" panose="020B0604020202020204" pitchFamily="34" charset="0"/>
                <a:cs typeface="Arial" panose="020B0604020202020204" pitchFamily="34" charset="0"/>
              </a:rPr>
              <a:t>on the selection different Category will be populated in the drop down </a:t>
            </a:r>
            <a:r>
              <a:rPr lang="en-GB" sz="2000" dirty="0" smtClean="0">
                <a:latin typeface="Arial" panose="020B0604020202020204" pitchFamily="34" charset="0"/>
                <a:cs typeface="Arial" panose="020B0604020202020204" pitchFamily="34" charset="0"/>
              </a:rPr>
              <a:t>button after that user can search the station code or name for the selected category</a:t>
            </a:r>
            <a:endParaRPr lang="en-IN" sz="18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397233" y="187566"/>
            <a:ext cx="552699" cy="862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sp>
        <p:nvSpPr>
          <p:cNvPr id="6" name="Title 1"/>
          <p:cNvSpPr>
            <a:spLocks noGrp="1"/>
          </p:cNvSpPr>
          <p:nvPr>
            <p:ph type="title" idx="4294967295"/>
          </p:nvPr>
        </p:nvSpPr>
        <p:spPr>
          <a:xfrm>
            <a:off x="1295691" y="618979"/>
            <a:ext cx="10377891" cy="739775"/>
          </a:xfrm>
        </p:spPr>
        <p:txBody>
          <a:bodyPr>
            <a:noAutofit/>
          </a:bodyPr>
          <a:lstStyle/>
          <a:p>
            <a:r>
              <a:rPr lang="en-GB" b="1" dirty="0">
                <a:solidFill>
                  <a:schemeClr val="accent1">
                    <a:lumMod val="75000"/>
                  </a:schemeClr>
                </a:solidFill>
                <a:latin typeface="Arial" panose="020B0604020202020204" pitchFamily="34" charset="0"/>
                <a:cs typeface="Arial" panose="020B0604020202020204" pitchFamily="34" charset="0"/>
              </a:rPr>
              <a:t>Data </a:t>
            </a:r>
            <a:r>
              <a:rPr lang="en-GB" b="1" dirty="0" smtClean="0">
                <a:solidFill>
                  <a:schemeClr val="accent1">
                    <a:lumMod val="75000"/>
                  </a:schemeClr>
                </a:solidFill>
                <a:latin typeface="Arial" panose="020B0604020202020204" pitchFamily="34" charset="0"/>
                <a:cs typeface="Arial" panose="020B0604020202020204" pitchFamily="34" charset="0"/>
              </a:rPr>
              <a:t>Validation </a:t>
            </a:r>
            <a:r>
              <a:rPr lang="en-GB" b="1" dirty="0">
                <a:solidFill>
                  <a:schemeClr val="accent1">
                    <a:lumMod val="75000"/>
                  </a:schemeClr>
                </a:solidFill>
                <a:latin typeface="Arial" panose="020B0604020202020204" pitchFamily="34" charset="0"/>
                <a:cs typeface="Arial" panose="020B0604020202020204" pitchFamily="34" charset="0"/>
              </a:rPr>
              <a:t/>
            </a:r>
            <a:br>
              <a:rPr lang="en-GB" b="1" dirty="0">
                <a:solidFill>
                  <a:schemeClr val="accent1">
                    <a:lumMod val="75000"/>
                  </a:schemeClr>
                </a:solidFill>
                <a:latin typeface="Arial" panose="020B0604020202020204" pitchFamily="34" charset="0"/>
                <a:cs typeface="Arial" panose="020B0604020202020204" pitchFamily="34" charset="0"/>
              </a:rPr>
            </a:br>
            <a:endParaRPr lang="en-IN" b="1" dirty="0">
              <a:solidFill>
                <a:schemeClr val="accent1">
                  <a:lumMod val="75000"/>
                </a:schemeClr>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6D0CC503-F8F2-4DBD-9BF1-40E55CA7740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420572764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p:cNvPicPr>
            <a:picLocks noGrp="1" noChangeAspect="1"/>
          </p:cNvPicPr>
          <p:nvPr>
            <p:ph idx="13"/>
          </p:nvPr>
        </p:nvPicPr>
        <p:blipFill>
          <a:blip r:embed="rId2"/>
          <a:stretch>
            <a:fillRect/>
          </a:stretch>
        </p:blipFill>
        <p:spPr>
          <a:xfrm>
            <a:off x="1191491" y="1021537"/>
            <a:ext cx="10245542" cy="5575553"/>
          </a:xfrm>
          <a:prstGeom prst="rect">
            <a:avLst/>
          </a:prstGeom>
        </p:spPr>
      </p:pic>
      <p:pic>
        <p:nvPicPr>
          <p:cNvPr id="6" name="Picture 5"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535508" y="159121"/>
            <a:ext cx="498830" cy="7787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sp>
        <p:nvSpPr>
          <p:cNvPr id="4" name="Title 1"/>
          <p:cNvSpPr>
            <a:spLocks noGrp="1"/>
          </p:cNvSpPr>
          <p:nvPr>
            <p:ph type="title" idx="4294967295"/>
          </p:nvPr>
        </p:nvSpPr>
        <p:spPr>
          <a:xfrm>
            <a:off x="1496291" y="346365"/>
            <a:ext cx="10114559" cy="759168"/>
          </a:xfrm>
        </p:spPr>
        <p:txBody>
          <a:bodyPr>
            <a:normAutofit/>
          </a:bodyPr>
          <a:lstStyle/>
          <a:p>
            <a:r>
              <a:rPr lang="en-GB" sz="2700" dirty="0" smtClean="0">
                <a:solidFill>
                  <a:schemeClr val="accent1">
                    <a:lumMod val="75000"/>
                  </a:schemeClr>
                </a:solidFill>
                <a:latin typeface="Arial" panose="020B0604020202020204" pitchFamily="34" charset="0"/>
                <a:cs typeface="Arial" panose="020B0604020202020204" pitchFamily="34" charset="0"/>
              </a:rPr>
              <a:t>Data Validation </a:t>
            </a:r>
            <a:r>
              <a:rPr lang="en-GB" sz="1800" dirty="0" smtClean="0">
                <a:latin typeface="Arial" panose="020B0604020202020204" pitchFamily="34" charset="0"/>
                <a:cs typeface="Arial" panose="020B0604020202020204" pitchFamily="34" charset="0"/>
              </a:rPr>
              <a:t/>
            </a:r>
            <a:br>
              <a:rPr lang="en-GB" sz="1800" dirty="0" smtClean="0">
                <a:latin typeface="Arial" panose="020B0604020202020204" pitchFamily="34" charset="0"/>
                <a:cs typeface="Arial" panose="020B0604020202020204" pitchFamily="34" charset="0"/>
              </a:rPr>
            </a:br>
            <a:endParaRPr lang="en-IN" sz="18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78402699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53237" y="2855742"/>
            <a:ext cx="10472781" cy="604910"/>
          </a:xfrm>
        </p:spPr>
        <p:txBody>
          <a:bodyPr>
            <a:noAutofit/>
          </a:bodyPr>
          <a:lstStyle/>
          <a:p>
            <a:endParaRPr lang="en-GB" sz="2000" dirty="0" smtClean="0">
              <a:latin typeface="Arial" panose="020B0604020202020204" pitchFamily="34" charset="0"/>
              <a:cs typeface="Arial" panose="020B0604020202020204" pitchFamily="34" charset="0"/>
            </a:endParaRPr>
          </a:p>
          <a:p>
            <a:r>
              <a:rPr lang="en-GB" sz="2000" dirty="0" smtClean="0">
                <a:latin typeface="Arial" panose="020B0604020202020204" pitchFamily="34" charset="0"/>
                <a:cs typeface="Arial" panose="020B0604020202020204" pitchFamily="34" charset="0"/>
              </a:rPr>
              <a:t>5. Select the State  from dropdown</a:t>
            </a:r>
          </a:p>
          <a:p>
            <a:r>
              <a:rPr lang="en-GB" sz="2000" dirty="0" smtClean="0">
                <a:latin typeface="Arial" panose="020B0604020202020204" pitchFamily="34" charset="0"/>
                <a:cs typeface="Arial" panose="020B0604020202020204" pitchFamily="34" charset="0"/>
              </a:rPr>
              <a:t>6. Based </a:t>
            </a:r>
            <a:r>
              <a:rPr lang="en-GB" sz="2000" dirty="0">
                <a:latin typeface="Arial" panose="020B0604020202020204" pitchFamily="34" charset="0"/>
                <a:cs typeface="Arial" panose="020B0604020202020204" pitchFamily="34" charset="0"/>
              </a:rPr>
              <a:t>on the Category, user can select by entering at least 3 letters in the text box provided for Station Code or Station Name. Example, first 3 character of station code “002” and select the station code - </a:t>
            </a:r>
            <a:r>
              <a:rPr lang="en-GB" sz="2000" dirty="0" smtClean="0">
                <a:latin typeface="Arial" panose="020B0604020202020204" pitchFamily="34" charset="0"/>
                <a:cs typeface="Arial" panose="020B0604020202020204" pitchFamily="34" charset="0"/>
              </a:rPr>
              <a:t>029-mgd5ptn  </a:t>
            </a:r>
            <a:r>
              <a:rPr lang="en-GB" sz="2000" dirty="0">
                <a:latin typeface="Arial" panose="020B0604020202020204" pitchFamily="34" charset="0"/>
                <a:cs typeface="Arial" panose="020B0604020202020204" pitchFamily="34" charset="0"/>
              </a:rPr>
              <a:t>from the dropdown </a:t>
            </a:r>
            <a:r>
              <a:rPr lang="en-GB" sz="2000" dirty="0" smtClean="0">
                <a:latin typeface="Arial" panose="020B0604020202020204" pitchFamily="34" charset="0"/>
                <a:cs typeface="Arial" panose="020B0604020202020204" pitchFamily="34" charset="0"/>
              </a:rPr>
              <a:t>list</a:t>
            </a:r>
            <a:endParaRPr lang="en-IN" sz="2000" dirty="0" smtClean="0">
              <a:latin typeface="Arial" panose="020B0604020202020204" pitchFamily="34" charset="0"/>
              <a:cs typeface="Arial" panose="020B0604020202020204" pitchFamily="34" charset="0"/>
            </a:endParaRPr>
          </a:p>
          <a:p>
            <a:r>
              <a:rPr lang="en-IN" sz="2000" dirty="0" smtClean="0">
                <a:latin typeface="Arial" panose="020B0604020202020204" pitchFamily="34" charset="0"/>
                <a:cs typeface="Arial" panose="020B0604020202020204" pitchFamily="34" charset="0"/>
              </a:rPr>
              <a:t>7.</a:t>
            </a:r>
            <a:r>
              <a:rPr lang="en-GB" sz="2000" dirty="0">
                <a:latin typeface="Arial" panose="020B0604020202020204" pitchFamily="34" charset="0"/>
                <a:cs typeface="Arial" panose="020B0604020202020204" pitchFamily="34" charset="0"/>
              </a:rPr>
              <a:t> Based on the Station selected, Station Name will automatically be populated for the selected station code and application navigates the selected station name on map.</a:t>
            </a:r>
            <a:endParaRPr lang="en-GB" sz="2000" dirty="0" smtClean="0">
              <a:latin typeface="Arial" panose="020B0604020202020204" pitchFamily="34" charset="0"/>
              <a:cs typeface="Arial" panose="020B0604020202020204" pitchFamily="34" charset="0"/>
            </a:endParaRPr>
          </a:p>
        </p:txBody>
      </p:sp>
      <p:sp>
        <p:nvSpPr>
          <p:cNvPr id="4" name="Title 3"/>
          <p:cNvSpPr>
            <a:spLocks noGrp="1"/>
          </p:cNvSpPr>
          <p:nvPr>
            <p:ph type="title"/>
          </p:nvPr>
        </p:nvSpPr>
        <p:spPr>
          <a:xfrm>
            <a:off x="753237" y="941033"/>
            <a:ext cx="7982801" cy="751390"/>
          </a:xfrm>
        </p:spPr>
        <p:txBody>
          <a:bodyPr>
            <a:normAutofit/>
          </a:bodyPr>
          <a:lstStyle/>
          <a:p>
            <a:r>
              <a:rPr lang="en-IN" sz="2400" dirty="0" smtClean="0">
                <a:solidFill>
                  <a:srgbClr val="FF0000"/>
                </a:solidFill>
                <a:latin typeface="Arial" panose="020B0604020202020204" pitchFamily="34" charset="0"/>
                <a:cs typeface="Arial" panose="020B0604020202020204" pitchFamily="34" charset="0"/>
              </a:rPr>
              <a:t>   </a:t>
            </a:r>
            <a:r>
              <a:rPr lang="en-IN" sz="2400" b="1" dirty="0" smtClean="0">
                <a:solidFill>
                  <a:srgbClr val="FF0000"/>
                </a:solidFill>
                <a:latin typeface="Arial" panose="020B0604020202020204" pitchFamily="34" charset="0"/>
                <a:cs typeface="Arial" panose="020B0604020202020204" pitchFamily="34" charset="0"/>
              </a:rPr>
              <a:t>Select  or fill all respective  mandatory fields</a:t>
            </a:r>
            <a:endParaRPr lang="en-IN" sz="2400" b="1" dirty="0">
              <a:solidFill>
                <a:srgbClr val="FF0000"/>
              </a:solidFill>
              <a:latin typeface="Arial" panose="020B0604020202020204" pitchFamily="34" charset="0"/>
              <a:cs typeface="Arial" panose="020B0604020202020204" pitchFamily="34" charset="0"/>
            </a:endParaRPr>
          </a:p>
        </p:txBody>
      </p:sp>
      <p:pic>
        <p:nvPicPr>
          <p:cNvPr id="8"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417617" y="135170"/>
            <a:ext cx="603569" cy="9422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sp>
        <p:nvSpPr>
          <p:cNvPr id="6" name="Title 1"/>
          <p:cNvSpPr txBox="1">
            <a:spLocks/>
          </p:cNvSpPr>
          <p:nvPr/>
        </p:nvSpPr>
        <p:spPr>
          <a:xfrm>
            <a:off x="1496291" y="346365"/>
            <a:ext cx="10114559" cy="759168"/>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lang="en-US" sz="2800" kern="1200">
                <a:solidFill>
                  <a:schemeClr val="bg2">
                    <a:lumMod val="25000"/>
                  </a:schemeClr>
                </a:solidFill>
                <a:latin typeface="+mj-lt"/>
                <a:ea typeface="+mj-ea"/>
                <a:cs typeface="+mj-cs"/>
              </a:defRPr>
            </a:lvl1pPr>
          </a:lstStyle>
          <a:p>
            <a:r>
              <a:rPr lang="en-GB" sz="2700" b="1" dirty="0" smtClean="0">
                <a:solidFill>
                  <a:schemeClr val="accent1">
                    <a:lumMod val="75000"/>
                  </a:schemeClr>
                </a:solidFill>
                <a:latin typeface="Arial" panose="020B0604020202020204" pitchFamily="34" charset="0"/>
                <a:cs typeface="Arial" panose="020B0604020202020204" pitchFamily="34" charset="0"/>
              </a:rPr>
              <a:t>Data Validation </a:t>
            </a:r>
            <a:endParaRPr lang="en-IN" sz="1800" b="1" dirty="0">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xmlns="" id="{6D0CC503-F8F2-4DBD-9BF1-40E55CA7740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22918029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288472" y="1122218"/>
            <a:ext cx="10093245" cy="5197186"/>
          </a:xfrm>
          <a:prstGeom prst="rect">
            <a:avLst/>
          </a:prstGeom>
        </p:spPr>
      </p:pic>
      <p:pic>
        <p:nvPicPr>
          <p:cNvPr id="6"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417617" y="135170"/>
            <a:ext cx="539921" cy="779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sp>
        <p:nvSpPr>
          <p:cNvPr id="7" name="Title 1"/>
          <p:cNvSpPr>
            <a:spLocks noGrp="1"/>
          </p:cNvSpPr>
          <p:nvPr>
            <p:ph type="title" idx="4294967295"/>
          </p:nvPr>
        </p:nvSpPr>
        <p:spPr>
          <a:xfrm>
            <a:off x="1496291" y="346365"/>
            <a:ext cx="10114559" cy="759168"/>
          </a:xfrm>
        </p:spPr>
        <p:txBody>
          <a:bodyPr>
            <a:normAutofit/>
          </a:bodyPr>
          <a:lstStyle/>
          <a:p>
            <a:r>
              <a:rPr lang="en-GB" b="1" dirty="0" smtClean="0">
                <a:solidFill>
                  <a:schemeClr val="accent1">
                    <a:lumMod val="75000"/>
                  </a:schemeClr>
                </a:solidFill>
                <a:latin typeface="Arial" panose="020B0604020202020204" pitchFamily="34" charset="0"/>
                <a:cs typeface="Arial" panose="020B0604020202020204" pitchFamily="34" charset="0"/>
              </a:rPr>
              <a:t>Data Validation </a:t>
            </a:r>
            <a:endParaRPr lang="en-IN" sz="1800" dirty="0">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86813806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18903" y="300648"/>
            <a:ext cx="10358846" cy="779609"/>
          </a:xfrm>
        </p:spPr>
        <p:txBody>
          <a:bodyPr>
            <a:noAutofit/>
          </a:bodyPr>
          <a:lstStyle/>
          <a:p>
            <a:r>
              <a:rPr lang="en-GB" sz="1800" dirty="0" smtClean="0">
                <a:latin typeface="Arial" panose="020B0604020202020204" pitchFamily="34" charset="0"/>
                <a:cs typeface="Arial" panose="020B0604020202020204" pitchFamily="34" charset="0"/>
              </a:rPr>
              <a:t>8.List </a:t>
            </a:r>
            <a:r>
              <a:rPr lang="en-GB" sz="1800" dirty="0">
                <a:latin typeface="Arial" panose="020B0604020202020204" pitchFamily="34" charset="0"/>
                <a:cs typeface="Arial" panose="020B0604020202020204" pitchFamily="34" charset="0"/>
              </a:rPr>
              <a:t>of Parameter measured on the selected station will be populated in the drop down button. </a:t>
            </a:r>
            <a:endParaRPr lang="en-IN" sz="1800" dirty="0">
              <a:latin typeface="Arial" panose="020B0604020202020204" pitchFamily="34" charset="0"/>
              <a:cs typeface="Arial" panose="020B0604020202020204" pitchFamily="34" charset="0"/>
            </a:endParaRPr>
          </a:p>
        </p:txBody>
      </p:sp>
      <p:sp>
        <p:nvSpPr>
          <p:cNvPr id="6" name="Content Placeholder 5"/>
          <p:cNvSpPr>
            <a:spLocks noGrp="1"/>
          </p:cNvSpPr>
          <p:nvPr>
            <p:ph idx="13"/>
          </p:nvPr>
        </p:nvSpPr>
        <p:spPr>
          <a:xfrm>
            <a:off x="4395537" y="1590285"/>
            <a:ext cx="6420509" cy="4669896"/>
          </a:xfrm>
        </p:spPr>
        <p:txBody>
          <a:bodyPr/>
          <a:lstStyle/>
          <a:p>
            <a:endParaRPr lang="en-IN" dirty="0"/>
          </a:p>
        </p:txBody>
      </p:sp>
      <p:pic>
        <p:nvPicPr>
          <p:cNvPr id="7" name="Picture 6"/>
          <p:cNvPicPr>
            <a:picLocks noChangeAspect="1"/>
          </p:cNvPicPr>
          <p:nvPr/>
        </p:nvPicPr>
        <p:blipFill>
          <a:blip r:embed="rId2"/>
          <a:stretch>
            <a:fillRect/>
          </a:stretch>
        </p:blipFill>
        <p:spPr>
          <a:xfrm>
            <a:off x="1182075" y="1163474"/>
            <a:ext cx="9633971" cy="5096707"/>
          </a:xfrm>
          <a:prstGeom prst="rect">
            <a:avLst/>
          </a:prstGeom>
        </p:spPr>
      </p:pic>
      <p:pic>
        <p:nvPicPr>
          <p:cNvPr id="5"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221960" y="300648"/>
            <a:ext cx="552699" cy="862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9" name="Picture 8">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298648817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08306" y="520505"/>
            <a:ext cx="10512688" cy="694341"/>
          </a:xfrm>
        </p:spPr>
        <p:txBody>
          <a:bodyPr>
            <a:noAutofit/>
          </a:bodyPr>
          <a:lstStyle/>
          <a:p>
            <a:r>
              <a:rPr lang="en-GB" sz="1800" dirty="0" smtClean="0">
                <a:latin typeface="Arial" panose="020B0604020202020204" pitchFamily="34" charset="0"/>
                <a:cs typeface="Arial" panose="020B0604020202020204" pitchFamily="34" charset="0"/>
              </a:rPr>
              <a:t>9.Once </a:t>
            </a:r>
            <a:r>
              <a:rPr lang="en-GB" sz="1800" dirty="0">
                <a:latin typeface="Arial" panose="020B0604020202020204" pitchFamily="34" charset="0"/>
                <a:cs typeface="Arial" panose="020B0604020202020204" pitchFamily="34" charset="0"/>
              </a:rPr>
              <a:t>the Station is selected, the duration for which data is present for the parameter selected of the station will be automatically filled in the Start Date and End Date panel.</a:t>
            </a:r>
            <a:endParaRPr lang="en-IN" sz="1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708306" y="1214846"/>
            <a:ext cx="9981107" cy="5183944"/>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220994" y="267614"/>
            <a:ext cx="552699" cy="862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7" name="Picture 6">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527477" cy="658906"/>
          </a:xfrm>
          <a:prstGeom prst="rect">
            <a:avLst/>
          </a:prstGeom>
        </p:spPr>
      </p:pic>
    </p:spTree>
    <p:extLst>
      <p:ext uri="{BB962C8B-B14F-4D97-AF65-F5344CB8AC3E}">
        <p14:creationId xmlns:p14="http://schemas.microsoft.com/office/powerpoint/2010/main" xmlns="" val="384411177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Content Placeholder 5"/>
          <p:cNvSpPr>
            <a:spLocks noGrp="1"/>
          </p:cNvSpPr>
          <p:nvPr>
            <p:ph idx="13"/>
          </p:nvPr>
        </p:nvSpPr>
        <p:spPr>
          <a:xfrm>
            <a:off x="703385" y="1308295"/>
            <a:ext cx="10836058" cy="4868669"/>
          </a:xfrm>
        </p:spPr>
        <p:txBody>
          <a:bodyPr/>
          <a:lstStyle/>
          <a:p>
            <a:endParaRPr lang="en-IN" dirty="0"/>
          </a:p>
        </p:txBody>
      </p:sp>
      <p:pic>
        <p:nvPicPr>
          <p:cNvPr id="7" name="Picture 6"/>
          <p:cNvPicPr>
            <a:picLocks noChangeAspect="1"/>
          </p:cNvPicPr>
          <p:nvPr/>
        </p:nvPicPr>
        <p:blipFill>
          <a:blip r:embed="rId2"/>
          <a:stretch>
            <a:fillRect/>
          </a:stretch>
        </p:blipFill>
        <p:spPr>
          <a:xfrm>
            <a:off x="703385" y="1121048"/>
            <a:ext cx="10564838" cy="5095399"/>
          </a:xfrm>
          <a:prstGeom prst="rect">
            <a:avLst/>
          </a:prstGeom>
        </p:spPr>
      </p:pic>
      <p:sp>
        <p:nvSpPr>
          <p:cNvPr id="8" name="Content Placeholder 1"/>
          <p:cNvSpPr>
            <a:spLocks noGrp="1"/>
          </p:cNvSpPr>
          <p:nvPr>
            <p:ph type="title"/>
          </p:nvPr>
        </p:nvSpPr>
        <p:spPr>
          <a:xfrm>
            <a:off x="703383" y="182880"/>
            <a:ext cx="10944665" cy="1013511"/>
          </a:xfrm>
        </p:spPr>
        <p:txBody>
          <a:bodyPr>
            <a:normAutofit/>
          </a:bodyPr>
          <a:lstStyle/>
          <a:p>
            <a:r>
              <a:rPr lang="en-GB" sz="1800" dirty="0" smtClean="0">
                <a:latin typeface="Arial" panose="020B0604020202020204" pitchFamily="34" charset="0"/>
                <a:cs typeface="Arial" panose="020B0604020202020204" pitchFamily="34" charset="0"/>
              </a:rPr>
              <a:t>10.Click </a:t>
            </a:r>
            <a:r>
              <a:rPr lang="en-GB" sz="1800" dirty="0">
                <a:latin typeface="Arial" panose="020B0604020202020204" pitchFamily="34" charset="0"/>
                <a:cs typeface="Arial" panose="020B0604020202020204" pitchFamily="34" charset="0"/>
              </a:rPr>
              <a:t>on </a:t>
            </a:r>
            <a:r>
              <a:rPr lang="en-GB" sz="1800" b="1" dirty="0">
                <a:latin typeface="Arial" panose="020B0604020202020204" pitchFamily="34" charset="0"/>
                <a:cs typeface="Arial" panose="020B0604020202020204" pitchFamily="34" charset="0"/>
              </a:rPr>
              <a:t>Search</a:t>
            </a:r>
            <a:r>
              <a:rPr lang="en-GB" sz="1800" dirty="0">
                <a:latin typeface="Arial" panose="020B0604020202020204" pitchFamily="34" charset="0"/>
                <a:cs typeface="Arial" panose="020B0604020202020204" pitchFamily="34" charset="0"/>
              </a:rPr>
              <a:t> button. The table displays the following </a:t>
            </a:r>
            <a:r>
              <a:rPr lang="en-GB" sz="1800" dirty="0" smtClean="0">
                <a:latin typeface="Arial" panose="020B0604020202020204" pitchFamily="34" charset="0"/>
                <a:cs typeface="Arial" panose="020B0604020202020204" pitchFamily="34" charset="0"/>
              </a:rPr>
              <a:t>: Maximum, Minimum, Upper WL, </a:t>
            </a:r>
            <a:r>
              <a:rPr lang="en-GB" sz="1800" dirty="0">
                <a:latin typeface="Arial" panose="020B0604020202020204" pitchFamily="34" charset="0"/>
                <a:cs typeface="Arial" panose="020B0604020202020204" pitchFamily="34" charset="0"/>
              </a:rPr>
              <a:t>Lower WL Attributes: Date, Time, Parameter with units, Validate Parameter with units</a:t>
            </a:r>
            <a:endParaRPr lang="en-IN" sz="18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539443" y="258222"/>
            <a:ext cx="384954" cy="6009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10" name="Picture 9">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553603" cy="658906"/>
          </a:xfrm>
          <a:prstGeom prst="rect">
            <a:avLst/>
          </a:prstGeom>
        </p:spPr>
      </p:pic>
    </p:spTree>
    <p:extLst>
      <p:ext uri="{BB962C8B-B14F-4D97-AF65-F5344CB8AC3E}">
        <p14:creationId xmlns:p14="http://schemas.microsoft.com/office/powerpoint/2010/main" xmlns="" val="86186324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018903" y="0"/>
            <a:ext cx="10372720" cy="957240"/>
          </a:xfrm>
        </p:spPr>
        <p:txBody>
          <a:bodyPr>
            <a:normAutofit/>
          </a:bodyPr>
          <a:lstStyle/>
          <a:p>
            <a:r>
              <a:rPr lang="en-IN" sz="1800" dirty="0" smtClean="0">
                <a:latin typeface="Arial" panose="020B0604020202020204" pitchFamily="34" charset="0"/>
                <a:cs typeface="Arial" panose="020B0604020202020204" pitchFamily="34" charset="0"/>
              </a:rPr>
              <a:t>11.Data In Charge can validate and </a:t>
            </a:r>
            <a:r>
              <a:rPr lang="en-IN" sz="1800" b="1" dirty="0" smtClean="0">
                <a:latin typeface="Arial" panose="020B0604020202020204" pitchFamily="34" charset="0"/>
                <a:cs typeface="Arial" panose="020B0604020202020204" pitchFamily="34" charset="0"/>
              </a:rPr>
              <a:t>edit the data </a:t>
            </a:r>
            <a:r>
              <a:rPr lang="en-IN" sz="1800" dirty="0" smtClean="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Use Edit Icon to add the validated value for the required Row. In case user wants to put the data in the database in bulk to be copied to validated database then use the Fill Icon.</a:t>
            </a:r>
            <a:endParaRPr lang="en-IN" sz="1800" dirty="0">
              <a:latin typeface="Arial" panose="020B0604020202020204" pitchFamily="34" charset="0"/>
              <a:cs typeface="Arial" panose="020B0604020202020204" pitchFamily="34" charset="0"/>
            </a:endParaRPr>
          </a:p>
        </p:txBody>
      </p:sp>
      <p:pic>
        <p:nvPicPr>
          <p:cNvPr id="6"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461767" y="238569"/>
            <a:ext cx="552699" cy="862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766762" y="1101395"/>
            <a:ext cx="10658475" cy="5267325"/>
          </a:xfrm>
          <a:prstGeom prst="rect">
            <a:avLst/>
          </a:prstGeom>
        </p:spPr>
      </p:pic>
      <p:pic>
        <p:nvPicPr>
          <p:cNvPr id="7" name="Picture 6">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195944" y="182881"/>
            <a:ext cx="764146" cy="658906"/>
          </a:xfrm>
          <a:prstGeom prst="rect">
            <a:avLst/>
          </a:prstGeom>
        </p:spPr>
      </p:pic>
    </p:spTree>
    <p:extLst>
      <p:ext uri="{BB962C8B-B14F-4D97-AF65-F5344CB8AC3E}">
        <p14:creationId xmlns:p14="http://schemas.microsoft.com/office/powerpoint/2010/main" xmlns="" val="264726512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045029" y="157806"/>
            <a:ext cx="10138786" cy="1038586"/>
          </a:xfrm>
        </p:spPr>
        <p:txBody>
          <a:bodyPr>
            <a:noAutofit/>
          </a:bodyPr>
          <a:lstStyle/>
          <a:p>
            <a:r>
              <a:rPr lang="en-IN" sz="1800" dirty="0" smtClean="0">
                <a:latin typeface="Arial" panose="020B0604020202020204" pitchFamily="34" charset="0"/>
                <a:cs typeface="Arial" panose="020B0604020202020204" pitchFamily="34" charset="0"/>
              </a:rPr>
              <a:t>12.Click on Save icon . Validated Value is saved and Popup a message “Revised Value has been saved successfully” is displayed on screen. </a:t>
            </a:r>
            <a:r>
              <a:rPr lang="en-GB" sz="1800" dirty="0">
                <a:latin typeface="Arial" panose="020B0604020202020204" pitchFamily="34" charset="0"/>
                <a:cs typeface="Arial" panose="020B0604020202020204" pitchFamily="34" charset="0"/>
              </a:rPr>
              <a:t>Paging Navigation is given below table to navigate between pages of the table</a:t>
            </a:r>
            <a:endParaRPr lang="en-IN" sz="1800" dirty="0">
              <a:latin typeface="Arial" panose="020B0604020202020204" pitchFamily="34" charset="0"/>
              <a:cs typeface="Arial" panose="020B0604020202020204" pitchFamily="34" charset="0"/>
            </a:endParaRPr>
          </a:p>
        </p:txBody>
      </p:sp>
      <p:pic>
        <p:nvPicPr>
          <p:cNvPr id="6"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455037" y="297270"/>
            <a:ext cx="552699" cy="862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2" name="Picture 1"/>
          <p:cNvPicPr>
            <a:picLocks noChangeAspect="1"/>
          </p:cNvPicPr>
          <p:nvPr/>
        </p:nvPicPr>
        <p:blipFill>
          <a:blip r:embed="rId3"/>
          <a:stretch>
            <a:fillRect/>
          </a:stretch>
        </p:blipFill>
        <p:spPr>
          <a:xfrm>
            <a:off x="604434" y="1160096"/>
            <a:ext cx="10720058" cy="5507990"/>
          </a:xfrm>
          <a:prstGeom prst="rect">
            <a:avLst/>
          </a:prstGeom>
        </p:spPr>
      </p:pic>
      <p:pic>
        <p:nvPicPr>
          <p:cNvPr id="7" name="Picture 6">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68486480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xmlns="" id="{566FA85D-3B0A-4E0C-B8AC-042993910A93}"/>
              </a:ext>
            </a:extLst>
          </p:cNvPr>
          <p:cNvSpPr txBox="1">
            <a:spLocks/>
          </p:cNvSpPr>
          <p:nvPr/>
        </p:nvSpPr>
        <p:spPr>
          <a:xfrm>
            <a:off x="8077762" y="5255593"/>
            <a:ext cx="2447364" cy="495232"/>
          </a:xfrm>
          <a:prstGeom prst="rect">
            <a:avLst/>
          </a:prstGeom>
        </p:spPr>
        <p:txBody>
          <a:bodyPr anchor="t">
            <a:normAutofit/>
          </a:bodyPr>
          <a:lstStyle>
            <a:lvl1pPr algn="l" defTabSz="914400" rtl="0" eaLnBrk="1" latinLnBrk="0" hangingPunct="1">
              <a:lnSpc>
                <a:spcPct val="90000"/>
              </a:lnSpc>
              <a:spcBef>
                <a:spcPct val="0"/>
              </a:spcBef>
              <a:buNone/>
              <a:defRPr sz="2600" kern="1200">
                <a:solidFill>
                  <a:srgbClr val="408E93"/>
                </a:solidFill>
                <a:latin typeface="Agency FB" panose="020B0503020202020204" pitchFamily="34" charset="0"/>
                <a:ea typeface="+mj-ea"/>
                <a:cs typeface="Segoe UI Light" panose="020B0502040204020203" pitchFamily="34" charset="0"/>
              </a:defRPr>
            </a:lvl1pPr>
          </a:lstStyle>
          <a:p>
            <a:pPr>
              <a:spcBef>
                <a:spcPts val="1000"/>
              </a:spcBef>
            </a:pPr>
            <a:endParaRPr lang="en-US" sz="1800" dirty="0">
              <a:solidFill>
                <a:schemeClr val="bg1"/>
              </a:solidFill>
              <a:latin typeface="+mj-lt"/>
              <a:ea typeface="+mn-ea"/>
              <a:cs typeface="+mn-cs"/>
            </a:endParaRPr>
          </a:p>
        </p:txBody>
      </p:sp>
      <p:sp>
        <p:nvSpPr>
          <p:cNvPr id="4" name="Subtitle 2">
            <a:extLst>
              <a:ext uri="{FF2B5EF4-FFF2-40B4-BE49-F238E27FC236}">
                <a16:creationId xmlns:a16="http://schemas.microsoft.com/office/drawing/2014/main" xmlns="" id="{0FE0F52F-ADF1-4011-A51B-92383D0AB7F8}"/>
              </a:ext>
            </a:extLst>
          </p:cNvPr>
          <p:cNvSpPr txBox="1">
            <a:spLocks/>
          </p:cNvSpPr>
          <p:nvPr/>
        </p:nvSpPr>
        <p:spPr>
          <a:xfrm>
            <a:off x="8077762" y="5524500"/>
            <a:ext cx="3760738" cy="1020560"/>
          </a:xfrm>
          <a:prstGeom prst="rect">
            <a:avLst/>
          </a:prstGeom>
        </p:spPr>
        <p:txBody>
          <a:bodyPr>
            <a:noAutofit/>
          </a:bodyPr>
          <a:lstStyle>
            <a:lvl1pPr marL="0" indent="0" algn="l" defTabSz="914400" rtl="0" eaLnBrk="1" latinLnBrk="0" hangingPunct="1">
              <a:lnSpc>
                <a:spcPct val="110000"/>
              </a:lnSpc>
              <a:spcBef>
                <a:spcPts val="1000"/>
              </a:spcBef>
              <a:buFont typeface="Arial" panose="020B0604020202020204" pitchFamily="34" charset="0"/>
              <a:buNone/>
              <a:defRPr sz="1300" kern="1200">
                <a:solidFill>
                  <a:schemeClr val="bg1"/>
                </a:solidFill>
                <a:latin typeface="Segoe UI Light" panose="020B0502040204020203" pitchFamily="34" charset="0"/>
                <a:ea typeface="+mn-ea"/>
                <a:cs typeface="Segoe UI Light" panose="020B0502040204020203"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200" dirty="0" smtClean="0"/>
              <a:t>.</a:t>
            </a:r>
            <a:endParaRPr lang="en-US" sz="1200" dirty="0"/>
          </a:p>
          <a:p>
            <a:endParaRPr lang="en-US" sz="1200" u="sng" dirty="0"/>
          </a:p>
        </p:txBody>
      </p:sp>
      <p:sp>
        <p:nvSpPr>
          <p:cNvPr id="6"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sp>
        <p:nvSpPr>
          <p:cNvPr id="7" name="Rectangle 3"/>
          <p:cNvSpPr>
            <a:spLocks noChangeArrowheads="1"/>
          </p:cNvSpPr>
          <p:nvPr/>
        </p:nvSpPr>
        <p:spPr bwMode="auto">
          <a:xfrm>
            <a:off x="5695892" y="-773906"/>
            <a:ext cx="800219" cy="2462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r>
            <a:br>
              <a:rPr kumimoji="0" lang="en-US" altLang="en-US" sz="1100" b="0" i="0" u="none" strike="noStrike" cap="none" normalizeH="0" baseline="0" dirty="0" smtClean="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kumimoji="0" lang="en-US" altLang="en-US" sz="11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2400" dirty="0">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24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2400" dirty="0" smtClean="0">
                <a:latin typeface="Times New Roman" panose="02020603050405020304" pitchFamily="18" charset="0"/>
                <a:ea typeface="Calibri" panose="020F0502020204030204" pitchFamily="34" charset="0"/>
                <a:cs typeface="Times New Roman" panose="02020603050405020304" pitchFamily="18" charset="0"/>
              </a:rPr>
              <a:t>        </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3600" b="0"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en-US" altLang="en-US" sz="3600" b="0" i="0" u="none" strike="noStrike" cap="none" normalizeH="0" baseline="0" dirty="0" smtClean="0">
              <a:ln>
                <a:noFill/>
              </a:ln>
              <a:solidFill>
                <a:schemeClr val="tx1"/>
              </a:solidFill>
              <a:effectLst/>
              <a:latin typeface="Arial" panose="020B0604020202020204" pitchFamily="34" charset="0"/>
            </a:endParaRPr>
          </a:p>
        </p:txBody>
      </p:sp>
      <p:sp>
        <p:nvSpPr>
          <p:cNvPr id="3" name="Title 2"/>
          <p:cNvSpPr>
            <a:spLocks noGrp="1"/>
          </p:cNvSpPr>
          <p:nvPr>
            <p:ph type="ctrTitle"/>
          </p:nvPr>
        </p:nvSpPr>
        <p:spPr>
          <a:xfrm>
            <a:off x="1381126" y="2702859"/>
            <a:ext cx="9144000" cy="878540"/>
          </a:xfrm>
        </p:spPr>
        <p:txBody>
          <a:bodyPr/>
          <a:lstStyle/>
          <a:p>
            <a:r>
              <a:rPr lang="en-IN" sz="9600" b="1" dirty="0" smtClean="0">
                <a:solidFill>
                  <a:srgbClr val="002060"/>
                </a:solidFill>
                <a:latin typeface="Arial" panose="020B0604020202020204" pitchFamily="34" charset="0"/>
                <a:cs typeface="Arial" panose="020B0604020202020204" pitchFamily="34" charset="0"/>
              </a:rPr>
              <a:t>     Welcome</a:t>
            </a:r>
            <a:endParaRPr lang="en-IN" sz="9600" dirty="0">
              <a:solidFill>
                <a:srgbClr val="002060"/>
              </a:solidFill>
              <a:latin typeface="Arial" panose="020B0604020202020204" pitchFamily="34" charset="0"/>
              <a:cs typeface="Arial" panose="020B0604020202020204" pitchFamily="34" charset="0"/>
            </a:endParaRPr>
          </a:p>
        </p:txBody>
      </p:sp>
      <p:pic>
        <p:nvPicPr>
          <p:cNvPr id="8"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000936" y="358726"/>
            <a:ext cx="661181" cy="1032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9" name="Picture 8">
            <a:extLst>
              <a:ext uri="{FF2B5EF4-FFF2-40B4-BE49-F238E27FC236}">
                <a16:creationId xmlns:a16="http://schemas.microsoft.com/office/drawing/2014/main" xmlns="" id="{6D0CC503-F8F2-4DBD-9BF1-40E55CA7740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84125" y="391886"/>
            <a:ext cx="981617" cy="1104217"/>
          </a:xfrm>
          <a:prstGeom prst="rect">
            <a:avLst/>
          </a:prstGeom>
        </p:spPr>
      </p:pic>
    </p:spTree>
    <p:extLst>
      <p:ext uri="{BB962C8B-B14F-4D97-AF65-F5344CB8AC3E}">
        <p14:creationId xmlns:p14="http://schemas.microsoft.com/office/powerpoint/2010/main" xmlns="" val="336633192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1300645" y="1196391"/>
            <a:ext cx="9737579" cy="5135318"/>
          </a:xfrm>
        </p:spPr>
        <p:txBody>
          <a:bodyPr/>
          <a:lstStyle/>
          <a:p>
            <a:endParaRPr lang="en-IN" dirty="0"/>
          </a:p>
        </p:txBody>
      </p:sp>
      <p:sp>
        <p:nvSpPr>
          <p:cNvPr id="4" name="Title 3"/>
          <p:cNvSpPr>
            <a:spLocks noGrp="1"/>
          </p:cNvSpPr>
          <p:nvPr>
            <p:ph type="title"/>
          </p:nvPr>
        </p:nvSpPr>
        <p:spPr>
          <a:xfrm>
            <a:off x="1034851" y="333566"/>
            <a:ext cx="10003374" cy="862826"/>
          </a:xfrm>
        </p:spPr>
        <p:txBody>
          <a:bodyPr>
            <a:normAutofit/>
          </a:bodyPr>
          <a:lstStyle/>
          <a:p>
            <a:r>
              <a:rPr lang="en-IN" sz="1800" dirty="0" smtClean="0">
                <a:latin typeface="Arial" panose="020B0604020202020204" pitchFamily="34" charset="0"/>
                <a:cs typeface="Arial" panose="020B0604020202020204" pitchFamily="34" charset="0"/>
              </a:rPr>
              <a:t>Click on “Fill” button to validate the parameter values. Click  “ OK” button to validate or Click “Cancel” button to cancel it </a:t>
            </a:r>
            <a:endParaRPr lang="en-IN" sz="18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855806" y="1196391"/>
            <a:ext cx="9884448" cy="5135318"/>
          </a:xfrm>
          <a:prstGeom prst="rect">
            <a:avLst/>
          </a:prstGeom>
        </p:spPr>
      </p:pic>
      <p:pic>
        <p:nvPicPr>
          <p:cNvPr id="6"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472423" y="333565"/>
            <a:ext cx="389814" cy="6085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9368574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p:nvPr>
        </p:nvSpPr>
        <p:spPr>
          <a:xfrm>
            <a:off x="1293222" y="269576"/>
            <a:ext cx="10019245" cy="926816"/>
          </a:xfrm>
        </p:spPr>
        <p:txBody>
          <a:bodyPr>
            <a:normAutofit/>
          </a:bodyPr>
          <a:lstStyle/>
          <a:p>
            <a:r>
              <a:rPr lang="en-IN" sz="1800" dirty="0" smtClean="0">
                <a:latin typeface="Arial" panose="020B0604020202020204" pitchFamily="34" charset="0"/>
                <a:cs typeface="Arial" panose="020B0604020202020204" pitchFamily="34" charset="0"/>
              </a:rPr>
              <a:t>13.Data is validated and validated value is display under validated column. </a:t>
            </a:r>
            <a:r>
              <a:rPr lang="en-GB" sz="1800" dirty="0">
                <a:latin typeface="Arial" panose="020B0604020202020204" pitchFamily="34" charset="0"/>
                <a:cs typeface="Arial" panose="020B0604020202020204" pitchFamily="34" charset="0"/>
              </a:rPr>
              <a:t>Under the Chart section, graphical representation of the observed and validates data can be seen</a:t>
            </a:r>
            <a:endParaRPr lang="en-IN" sz="1800" dirty="0">
              <a:latin typeface="Arial" panose="020B0604020202020204" pitchFamily="34" charset="0"/>
              <a:cs typeface="Arial" panose="020B0604020202020204" pitchFamily="34" charset="0"/>
            </a:endParaRPr>
          </a:p>
        </p:txBody>
      </p:sp>
      <p:pic>
        <p:nvPicPr>
          <p:cNvPr id="6"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355887" y="163748"/>
            <a:ext cx="552699" cy="862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3" name="Picture 2"/>
          <p:cNvPicPr>
            <a:picLocks noChangeAspect="1"/>
          </p:cNvPicPr>
          <p:nvPr/>
        </p:nvPicPr>
        <p:blipFill>
          <a:blip r:embed="rId3"/>
          <a:stretch>
            <a:fillRect/>
          </a:stretch>
        </p:blipFill>
        <p:spPr>
          <a:xfrm>
            <a:off x="716206" y="1196391"/>
            <a:ext cx="10775902" cy="5331018"/>
          </a:xfrm>
          <a:prstGeom prst="rect">
            <a:avLst/>
          </a:prstGeom>
        </p:spPr>
      </p:pic>
      <p:pic>
        <p:nvPicPr>
          <p:cNvPr id="7" name="Picture 6">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62834453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7" name="Rectangle 16"/>
          <p:cNvSpPr/>
          <p:nvPr/>
        </p:nvSpPr>
        <p:spPr>
          <a:xfrm>
            <a:off x="3006437" y="376281"/>
            <a:ext cx="6179127" cy="461665"/>
          </a:xfrm>
          <a:prstGeom prst="rect">
            <a:avLst/>
          </a:prstGeom>
        </p:spPr>
        <p:txBody>
          <a:bodyPr wrap="none">
            <a:spAutoFit/>
          </a:bodyPr>
          <a:lstStyle/>
          <a:p>
            <a:r>
              <a:rPr lang="en-US" sz="2400" b="1" dirty="0">
                <a:solidFill>
                  <a:srgbClr val="0070C0"/>
                </a:solidFill>
                <a:latin typeface="Helvetica" panose="020B0604020202020204" pitchFamily="34" charset="0"/>
                <a:ea typeface="Calibri" panose="020F0502020204030204" pitchFamily="34" charset="0"/>
              </a:rPr>
              <a:t>NETWORK MONITORING MANAGEMENT</a:t>
            </a:r>
            <a:endParaRPr lang="en-IN" sz="2400" b="1" u="sng" dirty="0">
              <a:solidFill>
                <a:srgbClr val="0070C0"/>
              </a:solidFill>
            </a:endParaRPr>
          </a:p>
        </p:txBody>
      </p:sp>
      <p:sp>
        <p:nvSpPr>
          <p:cNvPr id="36" name="Rectangle 35"/>
          <p:cNvSpPr/>
          <p:nvPr/>
        </p:nvSpPr>
        <p:spPr>
          <a:xfrm>
            <a:off x="2842253" y="1126990"/>
            <a:ext cx="5289240" cy="53887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3200" b="1" u="sng" dirty="0">
                <a:solidFill>
                  <a:schemeClr val="tx1"/>
                </a:solidFill>
              </a:rPr>
              <a:t>Data View</a:t>
            </a:r>
          </a:p>
        </p:txBody>
      </p:sp>
      <p:sp>
        <p:nvSpPr>
          <p:cNvPr id="9" name="Rectangle 8"/>
          <p:cNvSpPr/>
          <p:nvPr/>
        </p:nvSpPr>
        <p:spPr>
          <a:xfrm>
            <a:off x="1397726" y="2028958"/>
            <a:ext cx="10084525" cy="830997"/>
          </a:xfrm>
          <a:prstGeom prst="rect">
            <a:avLst/>
          </a:prstGeom>
        </p:spPr>
        <p:txBody>
          <a:bodyPr wrap="square">
            <a:spAutoFit/>
          </a:bodyPr>
          <a:lstStyle/>
          <a:p>
            <a:r>
              <a:rPr lang="en-IN" sz="1600" dirty="0">
                <a:latin typeface="Arial" panose="020B0604020202020204" pitchFamily="34" charset="0"/>
                <a:cs typeface="Arial" panose="020B0604020202020204" pitchFamily="34" charset="0"/>
              </a:rPr>
              <a:t>Nodal Agencies can view their data either of Surface Water , Ground Water and telemetric stations on basis of Parameter type under </a:t>
            </a:r>
            <a:r>
              <a:rPr lang="en-IN" sz="1600" b="1" dirty="0">
                <a:latin typeface="Arial" panose="020B0604020202020204" pitchFamily="34" charset="0"/>
                <a:cs typeface="Arial" panose="020B0604020202020204" pitchFamily="34" charset="0"/>
              </a:rPr>
              <a:t>Data View </a:t>
            </a:r>
            <a:r>
              <a:rPr lang="en-IN" sz="1600" dirty="0">
                <a:latin typeface="Arial" panose="020B0604020202020204" pitchFamily="34" charset="0"/>
                <a:cs typeface="Arial" panose="020B0604020202020204" pitchFamily="34" charset="0"/>
              </a:rPr>
              <a:t>Section in WIMS. </a:t>
            </a:r>
            <a:r>
              <a:rPr lang="en-GB" sz="1600" dirty="0">
                <a:latin typeface="Arial" panose="020B0604020202020204" pitchFamily="34" charset="0"/>
                <a:cs typeface="Arial" panose="020B0604020202020204" pitchFamily="34" charset="0"/>
              </a:rPr>
              <a:t>"Data View" tool is very useful to verify available data in the database. There is the way to check the data "</a:t>
            </a:r>
            <a:r>
              <a:rPr lang="en-GB" sz="1600" b="1" dirty="0">
                <a:latin typeface="Arial" panose="020B0604020202020204" pitchFamily="34" charset="0"/>
                <a:cs typeface="Arial" panose="020B0604020202020204" pitchFamily="34" charset="0"/>
              </a:rPr>
              <a:t>By Parameter Type</a:t>
            </a:r>
            <a:r>
              <a:rPr lang="en-GB" sz="1600" dirty="0">
                <a:latin typeface="Arial" panose="020B0604020202020204" pitchFamily="34" charset="0"/>
                <a:cs typeface="Arial" panose="020B0604020202020204" pitchFamily="34" charset="0"/>
              </a:rPr>
              <a:t>"</a:t>
            </a:r>
          </a:p>
        </p:txBody>
      </p:sp>
      <p:pic>
        <p:nvPicPr>
          <p:cNvPr id="10" name="Picture 9"/>
          <p:cNvPicPr>
            <a:picLocks noChangeAspect="1"/>
          </p:cNvPicPr>
          <p:nvPr/>
        </p:nvPicPr>
        <p:blipFill>
          <a:blip r:embed="rId2"/>
          <a:stretch>
            <a:fillRect/>
          </a:stretch>
        </p:blipFill>
        <p:spPr>
          <a:xfrm>
            <a:off x="1436914" y="2952205"/>
            <a:ext cx="9701623" cy="3735605"/>
          </a:xfrm>
          <a:prstGeom prst="rect">
            <a:avLst/>
          </a:prstGeom>
        </p:spPr>
      </p:pic>
      <p:pic>
        <p:nvPicPr>
          <p:cNvPr id="3" name="Picture 2"/>
          <p:cNvPicPr>
            <a:picLocks noChangeAspect="1"/>
          </p:cNvPicPr>
          <p:nvPr/>
        </p:nvPicPr>
        <p:blipFill>
          <a:blip r:embed="rId3"/>
          <a:stretch>
            <a:fillRect/>
          </a:stretch>
        </p:blipFill>
        <p:spPr>
          <a:xfrm>
            <a:off x="1748314" y="1030974"/>
            <a:ext cx="923925" cy="752475"/>
          </a:xfrm>
          <a:prstGeom prst="rect">
            <a:avLst/>
          </a:prstGeom>
        </p:spPr>
      </p:pic>
      <p:pic>
        <p:nvPicPr>
          <p:cNvPr id="11" name="Picture 3" descr="IndianEmble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381747" y="211015"/>
            <a:ext cx="531364" cy="6269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12" name="Picture 11">
            <a:extLst>
              <a:ext uri="{FF2B5EF4-FFF2-40B4-BE49-F238E27FC236}">
                <a16:creationId xmlns:a16="http://schemas.microsoft.com/office/drawing/2014/main" xmlns="" id="{6D0CC503-F8F2-4DBD-9BF1-40E55CA7740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185717854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293223" y="195943"/>
            <a:ext cx="9689102" cy="1369621"/>
          </a:xfrm>
        </p:spPr>
        <p:txBody>
          <a:bodyPr>
            <a:normAutofit/>
          </a:bodyPr>
          <a:lstStyle/>
          <a:p>
            <a:r>
              <a:rPr lang="en-IN" b="1" dirty="0" smtClean="0">
                <a:solidFill>
                  <a:schemeClr val="tx1"/>
                </a:solidFill>
                <a:latin typeface="Arial" panose="020B0604020202020204" pitchFamily="34" charset="0"/>
                <a:cs typeface="Arial" panose="020B0604020202020204" pitchFamily="34" charset="0"/>
              </a:rPr>
              <a:t>Data View :</a:t>
            </a:r>
            <a:r>
              <a:rPr lang="en-IN" dirty="0" smtClean="0">
                <a:solidFill>
                  <a:schemeClr val="accent1">
                    <a:lumMod val="75000"/>
                  </a:schemeClr>
                </a:solidFill>
                <a:latin typeface="Arial" panose="020B0604020202020204" pitchFamily="34" charset="0"/>
                <a:cs typeface="Arial" panose="020B0604020202020204" pitchFamily="34" charset="0"/>
              </a:rPr>
              <a:t/>
            </a:r>
            <a:br>
              <a:rPr lang="en-IN" dirty="0" smtClean="0">
                <a:solidFill>
                  <a:schemeClr val="accent1">
                    <a:lumMod val="75000"/>
                  </a:schemeClr>
                </a:solidFill>
                <a:latin typeface="Arial" panose="020B0604020202020204" pitchFamily="34" charset="0"/>
                <a:cs typeface="Arial" panose="020B0604020202020204" pitchFamily="34" charset="0"/>
              </a:rPr>
            </a:br>
            <a:r>
              <a:rPr lang="en-IN" sz="2000" dirty="0" smtClean="0">
                <a:solidFill>
                  <a:schemeClr val="accent1">
                    <a:lumMod val="75000"/>
                  </a:schemeClr>
                </a:solidFill>
                <a:latin typeface="Arial" panose="020B0604020202020204" pitchFamily="34" charset="0"/>
                <a:cs typeface="Arial" panose="020B0604020202020204" pitchFamily="34" charset="0"/>
              </a:rPr>
              <a:t/>
            </a:r>
            <a:br>
              <a:rPr lang="en-IN" sz="2000" dirty="0" smtClean="0">
                <a:solidFill>
                  <a:schemeClr val="accent1">
                    <a:lumMod val="75000"/>
                  </a:schemeClr>
                </a:solidFill>
                <a:latin typeface="Arial" panose="020B0604020202020204" pitchFamily="34" charset="0"/>
                <a:cs typeface="Arial" panose="020B0604020202020204" pitchFamily="34" charset="0"/>
              </a:rPr>
            </a:br>
            <a:r>
              <a:rPr lang="en-IN" sz="2000" dirty="0" smtClean="0">
                <a:solidFill>
                  <a:schemeClr val="accent1">
                    <a:lumMod val="75000"/>
                  </a:schemeClr>
                </a:solidFill>
                <a:latin typeface="Arial" panose="020B0604020202020204" pitchFamily="34" charset="0"/>
                <a:cs typeface="Arial" panose="020B0604020202020204" pitchFamily="34" charset="0"/>
              </a:rPr>
              <a:t> </a:t>
            </a:r>
            <a:r>
              <a:rPr lang="en-IN" sz="2000" dirty="0" smtClean="0">
                <a:solidFill>
                  <a:schemeClr val="tx1"/>
                </a:solidFill>
                <a:latin typeface="Arial" panose="020B0604020202020204" pitchFamily="34" charset="0"/>
                <a:cs typeface="Arial" panose="020B0604020202020204" pitchFamily="34" charset="0"/>
              </a:rPr>
              <a:t>- Click on</a:t>
            </a:r>
            <a:r>
              <a:rPr lang="en-IN" sz="2000" b="1" dirty="0" smtClean="0">
                <a:solidFill>
                  <a:schemeClr val="tx1"/>
                </a:solidFill>
                <a:latin typeface="Arial" panose="020B0604020202020204" pitchFamily="34" charset="0"/>
                <a:cs typeface="Arial" panose="020B0604020202020204" pitchFamily="34" charset="0"/>
              </a:rPr>
              <a:t> “Data View” </a:t>
            </a:r>
            <a:r>
              <a:rPr lang="en-IN" sz="2000" dirty="0" smtClean="0">
                <a:solidFill>
                  <a:schemeClr val="tx1"/>
                </a:solidFill>
                <a:latin typeface="Arial" panose="020B0604020202020204" pitchFamily="34" charset="0"/>
                <a:cs typeface="Arial" panose="020B0604020202020204" pitchFamily="34" charset="0"/>
              </a:rPr>
              <a:t>icon . Data View page is open on the screen</a:t>
            </a:r>
            <a:endParaRPr lang="en-IN" sz="2000" dirty="0">
              <a:solidFill>
                <a:schemeClr val="tx1"/>
              </a:solidFill>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058211" y="396748"/>
            <a:ext cx="529355" cy="8263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1028" name="Picture 4"/>
          <p:cNvPicPr>
            <a:picLocks noChangeAspect="1" noChangeArrowheads="1"/>
          </p:cNvPicPr>
          <p:nvPr/>
        </p:nvPicPr>
        <p:blipFill>
          <a:blip r:embed="rId3"/>
          <a:srcRect/>
          <a:stretch>
            <a:fillRect/>
          </a:stretch>
        </p:blipFill>
        <p:spPr bwMode="auto">
          <a:xfrm>
            <a:off x="1275551" y="1408929"/>
            <a:ext cx="9088484" cy="5159969"/>
          </a:xfrm>
          <a:prstGeom prst="rect">
            <a:avLst/>
          </a:prstGeom>
          <a:noFill/>
          <a:ln w="9525">
            <a:noFill/>
            <a:miter lim="800000"/>
            <a:headEnd/>
            <a:tailEnd/>
          </a:ln>
          <a:effectLst/>
        </p:spPr>
      </p:pic>
      <p:pic>
        <p:nvPicPr>
          <p:cNvPr id="9" name="Picture 8">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84756322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8982" y="418011"/>
            <a:ext cx="10123343" cy="778964"/>
          </a:xfrm>
        </p:spPr>
        <p:txBody>
          <a:bodyPr>
            <a:normAutofit/>
          </a:bodyPr>
          <a:lstStyle/>
          <a:p>
            <a:r>
              <a:rPr lang="en-IN" sz="1800" b="1" dirty="0" smtClean="0">
                <a:latin typeface="Arial" panose="020B0604020202020204" pitchFamily="34" charset="0"/>
                <a:cs typeface="Arial" panose="020B0604020202020204" pitchFamily="34" charset="0"/>
              </a:rPr>
              <a:t>- Station Type :</a:t>
            </a:r>
            <a:r>
              <a:rPr lang="en-IN" sz="1800" dirty="0" smtClean="0">
                <a:latin typeface="Arial" panose="020B0604020202020204" pitchFamily="34" charset="0"/>
                <a:cs typeface="Arial" panose="020B0604020202020204" pitchFamily="34" charset="0"/>
              </a:rPr>
              <a:t>Select Station Type </a:t>
            </a:r>
            <a:r>
              <a:rPr lang="en-IN" sz="1800" dirty="0">
                <a:latin typeface="Arial" panose="020B0604020202020204" pitchFamily="34" charset="0"/>
                <a:cs typeface="Arial" panose="020B0604020202020204" pitchFamily="34" charset="0"/>
              </a:rPr>
              <a:t>(</a:t>
            </a:r>
            <a:r>
              <a:rPr lang="en-IN" sz="1800" dirty="0" smtClean="0">
                <a:latin typeface="Arial" panose="020B0604020202020204" pitchFamily="34" charset="0"/>
                <a:cs typeface="Arial" panose="020B0604020202020204" pitchFamily="34" charset="0"/>
              </a:rPr>
              <a:t>Surface Water ) </a:t>
            </a:r>
            <a:r>
              <a:rPr lang="en-IN" sz="1800" dirty="0">
                <a:latin typeface="Arial" panose="020B0604020202020204" pitchFamily="34" charset="0"/>
                <a:cs typeface="Arial" panose="020B0604020202020204" pitchFamily="34" charset="0"/>
              </a:rPr>
              <a:t>Radio Button </a:t>
            </a: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045149" y="174679"/>
            <a:ext cx="547635" cy="854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2050" name="Picture 2"/>
          <p:cNvPicPr>
            <a:picLocks noChangeAspect="1" noChangeArrowheads="1"/>
          </p:cNvPicPr>
          <p:nvPr/>
        </p:nvPicPr>
        <p:blipFill>
          <a:blip r:embed="rId3"/>
          <a:srcRect/>
          <a:stretch>
            <a:fillRect/>
          </a:stretch>
        </p:blipFill>
        <p:spPr bwMode="auto">
          <a:xfrm>
            <a:off x="927462" y="977059"/>
            <a:ext cx="10911568" cy="5337065"/>
          </a:xfrm>
          <a:prstGeom prst="rect">
            <a:avLst/>
          </a:prstGeom>
          <a:noFill/>
          <a:ln w="9525">
            <a:noFill/>
            <a:miter lim="800000"/>
            <a:headEnd/>
            <a:tailEnd/>
          </a:ln>
          <a:effectLst/>
        </p:spPr>
      </p:pic>
      <p:pic>
        <p:nvPicPr>
          <p:cNvPr id="7" name="Picture 6">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6765968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427018" y="526473"/>
            <a:ext cx="9555307" cy="670502"/>
          </a:xfrm>
        </p:spPr>
        <p:txBody>
          <a:bodyPr>
            <a:normAutofit/>
          </a:bodyPr>
          <a:lstStyle/>
          <a:p>
            <a:r>
              <a:rPr lang="en-IN" sz="1800" b="1" dirty="0" smtClean="0">
                <a:latin typeface="Arial" panose="020B0604020202020204" pitchFamily="34" charset="0"/>
                <a:cs typeface="Arial" panose="020B0604020202020204" pitchFamily="34" charset="0"/>
              </a:rPr>
              <a:t>-Type : </a:t>
            </a:r>
            <a:r>
              <a:rPr lang="en-IN" sz="1800" dirty="0" smtClean="0">
                <a:latin typeface="Arial" panose="020B0604020202020204" pitchFamily="34" charset="0"/>
                <a:cs typeface="Arial" panose="020B0604020202020204" pitchFamily="34" charset="0"/>
              </a:rPr>
              <a:t>Select </a:t>
            </a:r>
            <a:r>
              <a:rPr lang="en-IN" sz="1800" dirty="0">
                <a:latin typeface="Arial" panose="020B0604020202020204" pitchFamily="34" charset="0"/>
                <a:cs typeface="Arial" panose="020B0604020202020204" pitchFamily="34" charset="0"/>
              </a:rPr>
              <a:t>Type( Manual , Telemetry Station  or Both)</a:t>
            </a: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149151" y="200547"/>
            <a:ext cx="551898" cy="861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3075" name="Picture 3"/>
          <p:cNvPicPr>
            <a:picLocks noChangeAspect="1" noChangeArrowheads="1"/>
          </p:cNvPicPr>
          <p:nvPr/>
        </p:nvPicPr>
        <p:blipFill>
          <a:blip r:embed="rId3"/>
          <a:srcRect/>
          <a:stretch>
            <a:fillRect/>
          </a:stretch>
        </p:blipFill>
        <p:spPr bwMode="auto">
          <a:xfrm>
            <a:off x="940526" y="1170014"/>
            <a:ext cx="10463348" cy="5458841"/>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211784927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6092" y="261258"/>
            <a:ext cx="9611431" cy="792026"/>
          </a:xfrm>
        </p:spPr>
        <p:txBody>
          <a:bodyPr>
            <a:normAutofit/>
          </a:bodyPr>
          <a:lstStyle/>
          <a:p>
            <a:r>
              <a:rPr lang="en-IN" sz="2200" b="1" dirty="0" smtClean="0">
                <a:solidFill>
                  <a:schemeClr val="tx1"/>
                </a:solidFill>
                <a:latin typeface="Arial" panose="020B0604020202020204" pitchFamily="34" charset="0"/>
                <a:cs typeface="Arial" panose="020B0604020202020204" pitchFamily="34" charset="0"/>
              </a:rPr>
              <a:t>Station Search </a:t>
            </a:r>
            <a:r>
              <a:rPr lang="en-IN" sz="2200" b="1" dirty="0" smtClean="0">
                <a:solidFill>
                  <a:schemeClr val="tx1"/>
                </a:solidFill>
                <a:latin typeface="Arial" panose="020B0604020202020204" pitchFamily="34" charset="0"/>
                <a:cs typeface="Arial" panose="020B0604020202020204" pitchFamily="34" charset="0"/>
              </a:rPr>
              <a:t>in </a:t>
            </a:r>
            <a:r>
              <a:rPr lang="en-IN" sz="2200" b="1" dirty="0">
                <a:solidFill>
                  <a:schemeClr val="tx1"/>
                </a:solidFill>
                <a:latin typeface="Arial" panose="020B0604020202020204" pitchFamily="34" charset="0"/>
                <a:cs typeface="Arial" panose="020B0604020202020204" pitchFamily="34" charset="0"/>
              </a:rPr>
              <a:t>Data View </a:t>
            </a:r>
            <a:r>
              <a:rPr lang="en-IN" sz="1800" b="1" dirty="0">
                <a:solidFill>
                  <a:schemeClr val="tx1"/>
                </a:solidFill>
                <a:latin typeface="Arial" panose="020B0604020202020204" pitchFamily="34" charset="0"/>
                <a:cs typeface="Arial" panose="020B0604020202020204" pitchFamily="34" charset="0"/>
              </a:rPr>
              <a:t>:</a:t>
            </a:r>
            <a:r>
              <a:rPr lang="en-IN" sz="1800" b="1" dirty="0">
                <a:solidFill>
                  <a:srgbClr val="FF0000"/>
                </a:solidFill>
                <a:latin typeface="Arial" panose="020B0604020202020204" pitchFamily="34" charset="0"/>
                <a:cs typeface="Arial" panose="020B0604020202020204" pitchFamily="34" charset="0"/>
              </a:rPr>
              <a:t> </a:t>
            </a:r>
            <a:r>
              <a:rPr lang="en-IN" sz="1800" dirty="0" smtClean="0">
                <a:latin typeface="Arial" panose="020B0604020202020204" pitchFamily="34" charset="0"/>
                <a:cs typeface="Arial" panose="020B0604020202020204" pitchFamily="34" charset="0"/>
              </a:rPr>
              <a:t>Select any criteria for </a:t>
            </a:r>
            <a:r>
              <a:rPr lang="en-IN" sz="1800" dirty="0" smtClean="0">
                <a:solidFill>
                  <a:schemeClr val="tx1"/>
                </a:solidFill>
                <a:latin typeface="Arial" panose="020B0604020202020204" pitchFamily="34" charset="0"/>
                <a:cs typeface="Arial" panose="020B0604020202020204" pitchFamily="34" charset="0"/>
              </a:rPr>
              <a:t>searching the station under advanced search on basis of Major basin , state  or agency etc. for Surface Water Sites</a:t>
            </a:r>
            <a:endParaRPr lang="en-IN" sz="1800" dirty="0">
              <a:solidFill>
                <a:schemeClr val="tx1"/>
              </a:solidFill>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205912" y="209475"/>
            <a:ext cx="441710" cy="6895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5" name="image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4553" y="200547"/>
            <a:ext cx="819690" cy="698488"/>
          </a:xfrm>
          <a:prstGeom prst="rect">
            <a:avLst/>
          </a:prstGeom>
          <a:noFill/>
          <a:extLst>
            <a:ext uri="{909E8E84-426E-40DD-AFC4-6F175D3DCCD1}">
              <a14:hiddenFill xmlns:a14="http://schemas.microsoft.com/office/drawing/2010/main" xmlns="">
                <a:solidFill>
                  <a:srgbClr val="FFFFFF"/>
                </a:solidFill>
              </a14:hiddenFill>
            </a:ext>
          </a:extLst>
        </p:spPr>
      </p:pic>
      <p:pic>
        <p:nvPicPr>
          <p:cNvPr id="4098" name="Picture 2"/>
          <p:cNvPicPr>
            <a:picLocks noChangeAspect="1" noChangeArrowheads="1"/>
          </p:cNvPicPr>
          <p:nvPr/>
        </p:nvPicPr>
        <p:blipFill>
          <a:blip r:embed="rId4"/>
          <a:srcRect/>
          <a:stretch>
            <a:fillRect/>
          </a:stretch>
        </p:blipFill>
        <p:spPr bwMode="auto">
          <a:xfrm>
            <a:off x="943729" y="1267097"/>
            <a:ext cx="9950694" cy="5303520"/>
          </a:xfrm>
          <a:prstGeom prst="rect">
            <a:avLst/>
          </a:prstGeom>
          <a:noFill/>
          <a:ln w="9525">
            <a:noFill/>
            <a:miter lim="800000"/>
            <a:headEnd/>
            <a:tailEnd/>
          </a:ln>
          <a:effectLst/>
        </p:spPr>
      </p:pic>
    </p:spTree>
    <p:extLst>
      <p:ext uri="{BB962C8B-B14F-4D97-AF65-F5344CB8AC3E}">
        <p14:creationId xmlns:p14="http://schemas.microsoft.com/office/powerpoint/2010/main" xmlns="" val="35429438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3673" y="396748"/>
            <a:ext cx="9998652" cy="800227"/>
          </a:xfrm>
        </p:spPr>
        <p:txBody>
          <a:bodyPr>
            <a:normAutofit/>
          </a:bodyPr>
          <a:lstStyle/>
          <a:p>
            <a:r>
              <a:rPr lang="en-IN" sz="1800" dirty="0" smtClean="0">
                <a:latin typeface="Arial" panose="020B0604020202020204" pitchFamily="34" charset="0"/>
                <a:cs typeface="Arial" panose="020B0604020202020204" pitchFamily="34" charset="0"/>
              </a:rPr>
              <a:t>Select station from station search panel </a:t>
            </a:r>
            <a:endParaRPr lang="en-IN" sz="18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058211" y="396748"/>
            <a:ext cx="512600" cy="8002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5" name="image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3983" y="396748"/>
            <a:ext cx="819690" cy="698488"/>
          </a:xfrm>
          <a:prstGeom prst="rect">
            <a:avLst/>
          </a:prstGeom>
          <a:noFill/>
          <a:extLst>
            <a:ext uri="{909E8E84-426E-40DD-AFC4-6F175D3DCCD1}">
              <a14:hiddenFill xmlns:a14="http://schemas.microsoft.com/office/drawing/2010/main" xmlns="">
                <a:solidFill>
                  <a:srgbClr val="FFFFFF"/>
                </a:solidFill>
              </a14:hiddenFill>
            </a:ext>
          </a:extLst>
        </p:spPr>
      </p:pic>
      <p:pic>
        <p:nvPicPr>
          <p:cNvPr id="5123" name="Picture 3"/>
          <p:cNvPicPr>
            <a:picLocks noChangeAspect="1" noChangeArrowheads="1"/>
          </p:cNvPicPr>
          <p:nvPr/>
        </p:nvPicPr>
        <p:blipFill>
          <a:blip r:embed="rId4"/>
          <a:srcRect/>
          <a:stretch>
            <a:fillRect/>
          </a:stretch>
        </p:blipFill>
        <p:spPr bwMode="auto">
          <a:xfrm>
            <a:off x="818676" y="1293223"/>
            <a:ext cx="10676638" cy="5258344"/>
          </a:xfrm>
          <a:prstGeom prst="rect">
            <a:avLst/>
          </a:prstGeom>
          <a:noFill/>
          <a:ln w="9525">
            <a:noFill/>
            <a:miter lim="800000"/>
            <a:headEnd/>
            <a:tailEnd/>
          </a:ln>
          <a:effectLst/>
        </p:spPr>
      </p:pic>
    </p:spTree>
    <p:extLst>
      <p:ext uri="{BB962C8B-B14F-4D97-AF65-F5344CB8AC3E}">
        <p14:creationId xmlns:p14="http://schemas.microsoft.com/office/powerpoint/2010/main" xmlns="" val="104181605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5127" y="418011"/>
            <a:ext cx="10137198" cy="778964"/>
          </a:xfrm>
        </p:spPr>
        <p:txBody>
          <a:bodyPr>
            <a:noAutofit/>
          </a:bodyPr>
          <a:lstStyle/>
          <a:p>
            <a:r>
              <a:rPr lang="en-IN" sz="1800" dirty="0" smtClean="0">
                <a:latin typeface="Arial" panose="020B0604020202020204" pitchFamily="34" charset="0"/>
                <a:cs typeface="Arial" panose="020B0604020202020204" pitchFamily="34" charset="0"/>
              </a:rPr>
              <a:t>Drag parameters. User can either select criteria  maximum 2 stations &amp; 4 parameters for Display Data and  Graph or Select multiple station and one parameter also</a:t>
            </a:r>
            <a:endParaRPr lang="en-IN" sz="18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168088" y="363299"/>
            <a:ext cx="534026" cy="8336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5" name="image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64553" y="200547"/>
            <a:ext cx="819690" cy="698488"/>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p:cNvPicPr>
            <a:picLocks noChangeAspect="1" noChangeArrowheads="1"/>
          </p:cNvPicPr>
          <p:nvPr/>
        </p:nvPicPr>
        <p:blipFill>
          <a:blip r:embed="rId4"/>
          <a:srcRect/>
          <a:stretch>
            <a:fillRect/>
          </a:stretch>
        </p:blipFill>
        <p:spPr bwMode="auto">
          <a:xfrm>
            <a:off x="313270" y="1227909"/>
            <a:ext cx="11298522" cy="5188268"/>
          </a:xfrm>
          <a:prstGeom prst="rect">
            <a:avLst/>
          </a:prstGeom>
          <a:noFill/>
          <a:ln w="9525">
            <a:noFill/>
            <a:miter lim="800000"/>
            <a:headEnd/>
            <a:tailEnd/>
          </a:ln>
          <a:effectLst/>
        </p:spPr>
      </p:pic>
    </p:spTree>
    <p:extLst>
      <p:ext uri="{BB962C8B-B14F-4D97-AF65-F5344CB8AC3E}">
        <p14:creationId xmlns:p14="http://schemas.microsoft.com/office/powerpoint/2010/main" xmlns="" val="146820493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94509" y="470263"/>
            <a:ext cx="9887816" cy="726712"/>
          </a:xfrm>
        </p:spPr>
        <p:txBody>
          <a:bodyPr>
            <a:normAutofit/>
          </a:bodyPr>
          <a:lstStyle/>
          <a:p>
            <a:r>
              <a:rPr lang="en-IN" sz="1800" dirty="0" smtClean="0">
                <a:latin typeface="Arial" panose="020B0604020202020204" pitchFamily="34" charset="0"/>
                <a:cs typeface="Arial" panose="020B0604020202020204" pitchFamily="34" charset="0"/>
              </a:rPr>
              <a:t>Click on Select Period and select any period for Surface Water Sites </a:t>
            </a:r>
            <a:endParaRPr lang="en-IN" sz="18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058211" y="240316"/>
            <a:ext cx="547635" cy="8549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6" name="image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98933" y="396748"/>
            <a:ext cx="819690" cy="698488"/>
          </a:xfrm>
          <a:prstGeom prst="rect">
            <a:avLst/>
          </a:prstGeom>
          <a:noFill/>
          <a:extLst>
            <a:ext uri="{909E8E84-426E-40DD-AFC4-6F175D3DCCD1}">
              <a14:hiddenFill xmlns:a14="http://schemas.microsoft.com/office/drawing/2010/main" xmlns="">
                <a:solidFill>
                  <a:srgbClr val="FFFFFF"/>
                </a:solidFill>
              </a14:hiddenFill>
            </a:ext>
          </a:extLst>
        </p:spPr>
      </p:pic>
      <p:pic>
        <p:nvPicPr>
          <p:cNvPr id="7171" name="Picture 3"/>
          <p:cNvPicPr>
            <a:picLocks noChangeAspect="1" noChangeArrowheads="1"/>
          </p:cNvPicPr>
          <p:nvPr/>
        </p:nvPicPr>
        <p:blipFill>
          <a:blip r:embed="rId4"/>
          <a:srcRect/>
          <a:stretch>
            <a:fillRect/>
          </a:stretch>
        </p:blipFill>
        <p:spPr bwMode="auto">
          <a:xfrm>
            <a:off x="235131" y="1414118"/>
            <a:ext cx="10715625" cy="4757266"/>
          </a:xfrm>
          <a:prstGeom prst="rect">
            <a:avLst/>
          </a:prstGeom>
          <a:noFill/>
          <a:ln w="9525">
            <a:noFill/>
            <a:miter lim="800000"/>
            <a:headEnd/>
            <a:tailEnd/>
          </a:ln>
          <a:effectLst/>
        </p:spPr>
      </p:pic>
    </p:spTree>
    <p:extLst>
      <p:ext uri="{BB962C8B-B14F-4D97-AF65-F5344CB8AC3E}">
        <p14:creationId xmlns:p14="http://schemas.microsoft.com/office/powerpoint/2010/main" xmlns="" val="189318512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7"/>
          <p:cNvSpPr/>
          <p:nvPr/>
        </p:nvSpPr>
        <p:spPr>
          <a:xfrm>
            <a:off x="1080655" y="3976255"/>
            <a:ext cx="9798360" cy="1938992"/>
          </a:xfrm>
          <a:prstGeom prst="rect">
            <a:avLst/>
          </a:prstGeom>
        </p:spPr>
        <p:txBody>
          <a:bodyPr wrap="square">
            <a:spAutoFit/>
          </a:bodyPr>
          <a:lstStyle/>
          <a:p>
            <a:r>
              <a:rPr lang="en-IN" sz="2400" b="1" dirty="0" smtClean="0">
                <a:latin typeface="Arial" panose="020B0604020202020204" pitchFamily="34" charset="0"/>
                <a:cs typeface="Arial" panose="020B0604020202020204" pitchFamily="34" charset="0"/>
              </a:rPr>
              <a:t>Contact Details :</a:t>
            </a:r>
          </a:p>
          <a:p>
            <a:r>
              <a:rPr lang="en-IN" sz="2400" b="1" dirty="0" smtClean="0">
                <a:latin typeface="Arial" panose="020B0604020202020204" pitchFamily="34" charset="0"/>
                <a:cs typeface="Arial" panose="020B0604020202020204" pitchFamily="34" charset="0"/>
              </a:rPr>
              <a:t>Trainer </a:t>
            </a:r>
            <a:r>
              <a:rPr lang="en-IN" sz="2400" b="1" dirty="0">
                <a:latin typeface="Arial" panose="020B0604020202020204" pitchFamily="34" charset="0"/>
                <a:cs typeface="Arial" panose="020B0604020202020204" pitchFamily="34" charset="0"/>
              </a:rPr>
              <a:t>Name : Meet Kumar Agarwal  </a:t>
            </a:r>
          </a:p>
          <a:p>
            <a:r>
              <a:rPr lang="en-IN" sz="2400" b="1" dirty="0" smtClean="0">
                <a:latin typeface="Arial" panose="020B0604020202020204" pitchFamily="34" charset="0"/>
                <a:cs typeface="Arial" panose="020B0604020202020204" pitchFamily="34" charset="0"/>
              </a:rPr>
              <a:t>Department </a:t>
            </a:r>
            <a:r>
              <a:rPr lang="en-IN" sz="2400" b="1" dirty="0">
                <a:latin typeface="Arial" panose="020B0604020202020204" pitchFamily="34" charset="0"/>
                <a:cs typeface="Arial" panose="020B0604020202020204" pitchFamily="34" charset="0"/>
              </a:rPr>
              <a:t>: </a:t>
            </a:r>
            <a:r>
              <a:rPr lang="en-IN" sz="2400" b="1" dirty="0" smtClean="0">
                <a:latin typeface="Arial" panose="020B0604020202020204" pitchFamily="34" charset="0"/>
                <a:cs typeface="Arial" panose="020B0604020202020204" pitchFamily="34" charset="0"/>
              </a:rPr>
              <a:t>National Water Informatics Centre(NWIC)</a:t>
            </a:r>
            <a:r>
              <a:rPr lang="en-IN" sz="2400" b="1" dirty="0">
                <a:latin typeface="Arial" panose="020B0604020202020204" pitchFamily="34" charset="0"/>
                <a:cs typeface="Arial" panose="020B0604020202020204" pitchFamily="34" charset="0"/>
              </a:rPr>
              <a:t/>
            </a:r>
            <a:br>
              <a:rPr lang="en-IN" sz="2400" b="1" dirty="0">
                <a:latin typeface="Arial" panose="020B0604020202020204" pitchFamily="34" charset="0"/>
                <a:cs typeface="Arial" panose="020B0604020202020204" pitchFamily="34" charset="0"/>
              </a:rPr>
            </a:br>
            <a:r>
              <a:rPr lang="en-IN" sz="2400" b="1" dirty="0">
                <a:latin typeface="Arial" panose="020B0604020202020204" pitchFamily="34" charset="0"/>
                <a:cs typeface="Arial" panose="020B0604020202020204" pitchFamily="34" charset="0"/>
              </a:rPr>
              <a:t>Email Id </a:t>
            </a:r>
            <a:r>
              <a:rPr lang="en-IN" sz="2400" b="1" dirty="0" smtClean="0">
                <a:latin typeface="Arial" panose="020B0604020202020204" pitchFamily="34" charset="0"/>
                <a:cs typeface="Arial" panose="020B0604020202020204" pitchFamily="34" charset="0"/>
              </a:rPr>
              <a:t>:helpdesk-nwic@gov.in</a:t>
            </a:r>
            <a:r>
              <a:rPr lang="en-IN" sz="2400" dirty="0">
                <a:latin typeface="Arial" panose="020B0604020202020204" pitchFamily="34" charset="0"/>
                <a:cs typeface="Arial" panose="020B0604020202020204" pitchFamily="34" charset="0"/>
              </a:rPr>
              <a:t/>
            </a:r>
            <a:br>
              <a:rPr lang="en-IN" sz="2400" dirty="0">
                <a:latin typeface="Arial" panose="020B0604020202020204" pitchFamily="34" charset="0"/>
                <a:cs typeface="Arial" panose="020B0604020202020204" pitchFamily="34" charset="0"/>
              </a:rPr>
            </a:br>
            <a:r>
              <a:rPr lang="en-IN" sz="2400" b="1" dirty="0">
                <a:latin typeface="Arial" panose="020B0604020202020204" pitchFamily="34" charset="0"/>
                <a:cs typeface="Arial" panose="020B0604020202020204" pitchFamily="34" charset="0"/>
              </a:rPr>
              <a:t>Contact No : 9650866776</a:t>
            </a:r>
          </a:p>
        </p:txBody>
      </p:sp>
      <p:sp>
        <p:nvSpPr>
          <p:cNvPr id="2" name="Rectangle 1"/>
          <p:cNvSpPr/>
          <p:nvPr/>
        </p:nvSpPr>
        <p:spPr>
          <a:xfrm>
            <a:off x="1191491" y="360218"/>
            <a:ext cx="10460181" cy="2554545"/>
          </a:xfrm>
          <a:prstGeom prst="rect">
            <a:avLst/>
          </a:prstGeom>
        </p:spPr>
        <p:txBody>
          <a:bodyPr wrap="square">
            <a:spAutoFit/>
          </a:bodyPr>
          <a:lstStyle/>
          <a:p>
            <a:pPr algn="ctr"/>
            <a:r>
              <a:rPr lang="en-IN" sz="3200" b="1" dirty="0">
                <a:solidFill>
                  <a:srgbClr val="0070C0"/>
                </a:solidFill>
                <a:latin typeface="Century Gothic" panose="020B0502020202020204" pitchFamily="34" charset="0"/>
                <a:ea typeface="Tahoma" panose="020B0604030504040204" pitchFamily="34" charset="0"/>
                <a:cs typeface="Tahoma" panose="020B0604030504040204" pitchFamily="34" charset="0"/>
              </a:rPr>
              <a:t>Water Information Management System (WIMS)</a:t>
            </a:r>
          </a:p>
          <a:p>
            <a:pPr algn="ctr"/>
            <a:endParaRPr lang="en-IN" sz="3200" b="1" dirty="0">
              <a:latin typeface="Century Gothic" panose="020B0502020202020204" pitchFamily="34" charset="0"/>
              <a:ea typeface="Tahoma" panose="020B0604030504040204" pitchFamily="34" charset="0"/>
              <a:cs typeface="Tahoma" panose="020B0604030504040204" pitchFamily="34" charset="0"/>
            </a:endParaRPr>
          </a:p>
          <a:p>
            <a:pPr algn="ctr"/>
            <a:endParaRPr lang="en-IN" sz="3200" b="1" dirty="0">
              <a:latin typeface="Century Gothic" panose="020B0502020202020204" pitchFamily="34" charset="0"/>
              <a:ea typeface="Tahoma" panose="020B0604030504040204" pitchFamily="34" charset="0"/>
              <a:cs typeface="Tahoma" panose="020B0604030504040204" pitchFamily="34" charset="0"/>
            </a:endParaRPr>
          </a:p>
          <a:p>
            <a:pPr algn="ctr"/>
            <a:endParaRPr lang="en-IN" sz="3200" b="1" dirty="0">
              <a:latin typeface="Century Gothic" panose="020B0502020202020204" pitchFamily="34" charset="0"/>
              <a:ea typeface="Tahoma" panose="020B0604030504040204" pitchFamily="34" charset="0"/>
              <a:cs typeface="Tahoma" panose="020B0604030504040204" pitchFamily="34" charset="0"/>
            </a:endParaRPr>
          </a:p>
          <a:p>
            <a:pPr algn="ctr"/>
            <a:r>
              <a:rPr lang="en-IN" sz="3200" b="1" dirty="0" smtClean="0">
                <a:solidFill>
                  <a:schemeClr val="tx1">
                    <a:lumMod val="95000"/>
                    <a:lumOff val="5000"/>
                  </a:schemeClr>
                </a:solidFill>
                <a:latin typeface="Century Gothic" panose="020B0502020202020204" pitchFamily="34" charset="0"/>
                <a:ea typeface="Tahoma" panose="020B0604030504040204" pitchFamily="34" charset="0"/>
                <a:cs typeface="Tahoma" panose="020B0604030504040204" pitchFamily="34" charset="0"/>
              </a:rPr>
              <a:t>National Water Informatics Centre(NWIC)</a:t>
            </a:r>
            <a:endParaRPr lang="en-US" sz="3200" b="1" dirty="0">
              <a:solidFill>
                <a:schemeClr val="tx1">
                  <a:lumMod val="95000"/>
                  <a:lumOff val="5000"/>
                </a:schemeClr>
              </a:solidFill>
              <a:latin typeface="Century Gothic" panose="020B0502020202020204" pitchFamily="34" charset="0"/>
            </a:endParaRPr>
          </a:p>
        </p:txBody>
      </p:sp>
      <p:pic>
        <p:nvPicPr>
          <p:cNvPr id="5" name="Picture 4">
            <a:extLst>
              <a:ext uri="{FF2B5EF4-FFF2-40B4-BE49-F238E27FC236}">
                <a16:creationId xmlns:a16="http://schemas.microsoft.com/office/drawing/2014/main" xmlns="" id="{6D0CC503-F8F2-4DBD-9BF1-40E55CA77409}"/>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5461074" y="1254034"/>
            <a:ext cx="981617" cy="1104217"/>
          </a:xfrm>
          <a:prstGeom prst="rect">
            <a:avLst/>
          </a:prstGeom>
        </p:spPr>
      </p:pic>
    </p:spTree>
    <p:extLst>
      <p:ext uri="{BB962C8B-B14F-4D97-AF65-F5344CB8AC3E}">
        <p14:creationId xmlns:p14="http://schemas.microsoft.com/office/powerpoint/2010/main" xmlns="" val="333460470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51762" y="352697"/>
            <a:ext cx="10030563" cy="844278"/>
          </a:xfrm>
        </p:spPr>
        <p:txBody>
          <a:bodyPr>
            <a:normAutofit/>
          </a:bodyPr>
          <a:lstStyle/>
          <a:p>
            <a:r>
              <a:rPr lang="en-IN" sz="1800" b="1" dirty="0" smtClean="0">
                <a:latin typeface="Arial" panose="020B0604020202020204" pitchFamily="34" charset="0"/>
                <a:cs typeface="Arial" panose="020B0604020202020204" pitchFamily="34" charset="0"/>
              </a:rPr>
              <a:t>Display </a:t>
            </a:r>
            <a:r>
              <a:rPr lang="en-IN" sz="1800" b="1" dirty="0" smtClean="0">
                <a:latin typeface="Arial" panose="020B0604020202020204" pitchFamily="34" charset="0"/>
                <a:cs typeface="Arial" panose="020B0604020202020204" pitchFamily="34" charset="0"/>
              </a:rPr>
              <a:t>Data :</a:t>
            </a:r>
            <a:r>
              <a:rPr lang="en-IN" sz="1800" dirty="0" smtClean="0">
                <a:latin typeface="Arial" panose="020B0604020202020204" pitchFamily="34" charset="0"/>
                <a:cs typeface="Arial" panose="020B0604020202020204" pitchFamily="34" charset="0"/>
              </a:rPr>
              <a:t>Click “Display Data” Button. All the data of station with parameter’s wise listed in table form</a:t>
            </a:r>
            <a:endParaRPr lang="en-IN" sz="18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240238" y="213868"/>
            <a:ext cx="491364" cy="76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8194" name="Picture 2"/>
          <p:cNvPicPr>
            <a:picLocks noChangeAspect="1" noChangeArrowheads="1"/>
          </p:cNvPicPr>
          <p:nvPr/>
        </p:nvPicPr>
        <p:blipFill>
          <a:blip r:embed="rId3"/>
          <a:srcRect/>
          <a:stretch>
            <a:fillRect/>
          </a:stretch>
        </p:blipFill>
        <p:spPr bwMode="auto">
          <a:xfrm>
            <a:off x="680306" y="1175657"/>
            <a:ext cx="10997888" cy="5356996"/>
          </a:xfrm>
          <a:prstGeom prst="rect">
            <a:avLst/>
          </a:prstGeom>
          <a:noFill/>
          <a:ln w="9525">
            <a:noFill/>
            <a:miter lim="800000"/>
            <a:headEnd/>
            <a:tailEnd/>
          </a:ln>
          <a:effectLst/>
        </p:spPr>
      </p:pic>
      <p:pic>
        <p:nvPicPr>
          <p:cNvPr id="7" name="Picture 6">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406048633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24000" y="483325"/>
            <a:ext cx="9458325" cy="713649"/>
          </a:xfrm>
        </p:spPr>
        <p:txBody>
          <a:bodyPr>
            <a:normAutofit/>
          </a:bodyPr>
          <a:lstStyle/>
          <a:p>
            <a:r>
              <a:rPr lang="en-IN" sz="1800" dirty="0" smtClean="0">
                <a:latin typeface="Arial" panose="020B0604020202020204" pitchFamily="34" charset="0"/>
                <a:cs typeface="Arial" panose="020B0604020202020204" pitchFamily="34" charset="0"/>
              </a:rPr>
              <a:t>Click on </a:t>
            </a:r>
            <a:r>
              <a:rPr lang="en-IN" sz="1800" b="1" dirty="0" smtClean="0">
                <a:latin typeface="Arial" panose="020B0604020202020204" pitchFamily="34" charset="0"/>
                <a:cs typeface="Arial" panose="020B0604020202020204" pitchFamily="34" charset="0"/>
              </a:rPr>
              <a:t>”Export table to Excel “ </a:t>
            </a:r>
            <a:r>
              <a:rPr lang="en-IN" sz="1800" dirty="0" smtClean="0">
                <a:latin typeface="Arial" panose="020B0604020202020204" pitchFamily="34" charset="0"/>
                <a:cs typeface="Arial" panose="020B0604020202020204" pitchFamily="34" charset="0"/>
              </a:rPr>
              <a:t>for download the data</a:t>
            </a:r>
            <a:endParaRPr lang="en-IN" sz="18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058211" y="396748"/>
            <a:ext cx="463229" cy="7231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5" name="image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6018" y="472507"/>
            <a:ext cx="760026" cy="534551"/>
          </a:xfrm>
          <a:prstGeom prst="rect">
            <a:avLst/>
          </a:prstGeom>
          <a:noFill/>
          <a:extLst>
            <a:ext uri="{909E8E84-426E-40DD-AFC4-6F175D3DCCD1}">
              <a14:hiddenFill xmlns:a14="http://schemas.microsoft.com/office/drawing/2010/main" xmlns="">
                <a:solidFill>
                  <a:srgbClr val="FFFFFF"/>
                </a:solidFill>
              </a14:hiddenFill>
            </a:ext>
          </a:extLst>
        </p:spPr>
      </p:pic>
      <p:pic>
        <p:nvPicPr>
          <p:cNvPr id="9218" name="Picture 2"/>
          <p:cNvPicPr>
            <a:picLocks noChangeAspect="1" noChangeArrowheads="1"/>
          </p:cNvPicPr>
          <p:nvPr/>
        </p:nvPicPr>
        <p:blipFill>
          <a:blip r:embed="rId4"/>
          <a:srcRect/>
          <a:stretch>
            <a:fillRect/>
          </a:stretch>
        </p:blipFill>
        <p:spPr bwMode="auto">
          <a:xfrm>
            <a:off x="295917" y="1214846"/>
            <a:ext cx="11303900" cy="5195478"/>
          </a:xfrm>
          <a:prstGeom prst="rect">
            <a:avLst/>
          </a:prstGeom>
          <a:noFill/>
          <a:ln w="9525">
            <a:noFill/>
            <a:miter lim="800000"/>
            <a:headEnd/>
            <a:tailEnd/>
          </a:ln>
          <a:effectLst/>
        </p:spPr>
      </p:pic>
    </p:spTree>
    <p:extLst>
      <p:ext uri="{BB962C8B-B14F-4D97-AF65-F5344CB8AC3E}">
        <p14:creationId xmlns:p14="http://schemas.microsoft.com/office/powerpoint/2010/main" xmlns="" val="203851966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4243" y="609512"/>
            <a:ext cx="10380442" cy="752838"/>
          </a:xfrm>
        </p:spPr>
        <p:txBody>
          <a:bodyPr>
            <a:normAutofit/>
          </a:bodyPr>
          <a:lstStyle/>
          <a:p>
            <a:r>
              <a:rPr lang="en-IN" sz="1800" dirty="0" smtClean="0">
                <a:latin typeface="Arial" panose="020B0604020202020204" pitchFamily="34" charset="0"/>
                <a:cs typeface="Arial" panose="020B0604020202020204" pitchFamily="34" charset="0"/>
              </a:rPr>
              <a:t>Select any check box (Sum, Average, Standard Deviation, Maximum &amp; Minimum) and Interval</a:t>
            </a:r>
            <a:br>
              <a:rPr lang="en-IN" sz="1800" dirty="0" smtClean="0">
                <a:latin typeface="Arial" panose="020B0604020202020204" pitchFamily="34" charset="0"/>
                <a:cs typeface="Arial" panose="020B0604020202020204" pitchFamily="34" charset="0"/>
              </a:rPr>
            </a:br>
            <a:r>
              <a:rPr lang="en-IN" sz="1800" dirty="0" smtClean="0">
                <a:latin typeface="Arial" panose="020B0604020202020204" pitchFamily="34" charset="0"/>
                <a:cs typeface="Arial" panose="020B0604020202020204" pitchFamily="34" charset="0"/>
              </a:rPr>
              <a:t> ( Daily, Monthly, Yearly) from the dropdown</a:t>
            </a:r>
            <a:endParaRPr lang="en-IN" sz="1800"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2"/>
          <a:stretch>
            <a:fillRect/>
          </a:stretch>
        </p:blipFill>
        <p:spPr>
          <a:xfrm>
            <a:off x="604433" y="1362350"/>
            <a:ext cx="11178263" cy="5564546"/>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119004" y="429900"/>
            <a:ext cx="491364" cy="76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5" name="image1.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4553" y="200547"/>
            <a:ext cx="819690" cy="69848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42557688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77636" y="418011"/>
            <a:ext cx="9804689" cy="778964"/>
          </a:xfrm>
        </p:spPr>
        <p:txBody>
          <a:bodyPr>
            <a:normAutofit/>
          </a:bodyPr>
          <a:lstStyle/>
          <a:p>
            <a:r>
              <a:rPr lang="en-IN" sz="1800" dirty="0" smtClean="0">
                <a:latin typeface="Arial" panose="020B0604020202020204" pitchFamily="34" charset="0"/>
                <a:cs typeface="Arial" panose="020B0604020202020204" pitchFamily="34" charset="0"/>
              </a:rPr>
              <a:t>Select checkboxes for Example  Sum, average  etc.. and Select any interval (Daily Weekly or Hourly and Select the period from dropdown</a:t>
            </a:r>
            <a:endParaRPr lang="en-IN" sz="18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189985" y="441245"/>
            <a:ext cx="563835" cy="6520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5" name="image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50286" y="418011"/>
            <a:ext cx="819690" cy="698488"/>
          </a:xfrm>
          <a:prstGeom prst="rect">
            <a:avLst/>
          </a:prstGeom>
          <a:noFill/>
          <a:extLst>
            <a:ext uri="{909E8E84-426E-40DD-AFC4-6F175D3DCCD1}">
              <a14:hiddenFill xmlns:a14="http://schemas.microsoft.com/office/drawing/2010/main" xmlns="">
                <a:solidFill>
                  <a:srgbClr val="FFFFFF"/>
                </a:solidFill>
              </a14:hiddenFill>
            </a:ext>
          </a:extLst>
        </p:spPr>
      </p:pic>
      <p:pic>
        <p:nvPicPr>
          <p:cNvPr id="10242" name="Picture 2"/>
          <p:cNvPicPr>
            <a:picLocks noChangeAspect="1" noChangeArrowheads="1"/>
          </p:cNvPicPr>
          <p:nvPr/>
        </p:nvPicPr>
        <p:blipFill>
          <a:blip r:embed="rId4"/>
          <a:srcRect/>
          <a:stretch>
            <a:fillRect/>
          </a:stretch>
        </p:blipFill>
        <p:spPr bwMode="auto">
          <a:xfrm>
            <a:off x="757021" y="1397726"/>
            <a:ext cx="11049897" cy="4702084"/>
          </a:xfrm>
          <a:prstGeom prst="rect">
            <a:avLst/>
          </a:prstGeom>
          <a:noFill/>
          <a:ln w="9525">
            <a:noFill/>
            <a:miter lim="800000"/>
            <a:headEnd/>
            <a:tailEnd/>
          </a:ln>
          <a:effectLst/>
        </p:spPr>
      </p:pic>
    </p:spTree>
    <p:extLst>
      <p:ext uri="{BB962C8B-B14F-4D97-AF65-F5344CB8AC3E}">
        <p14:creationId xmlns:p14="http://schemas.microsoft.com/office/powerpoint/2010/main" xmlns="" val="276239092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45127" y="496389"/>
            <a:ext cx="10138786" cy="700586"/>
          </a:xfrm>
        </p:spPr>
        <p:txBody>
          <a:bodyPr>
            <a:normAutofit/>
          </a:bodyPr>
          <a:lstStyle/>
          <a:p>
            <a:r>
              <a:rPr lang="en-IN" sz="1800" dirty="0" smtClean="0">
                <a:latin typeface="Arial" panose="020B0604020202020204" pitchFamily="34" charset="0"/>
                <a:cs typeface="Arial" panose="020B0604020202020204" pitchFamily="34" charset="0"/>
              </a:rPr>
              <a:t>Click on “Display Statistic Calculation”. Statistic Calculation will be listed in tabular form and click on Excel icon to  export the data in excel format</a:t>
            </a:r>
            <a:endParaRPr lang="en-IN" sz="18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364422" y="429556"/>
            <a:ext cx="439181" cy="685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5" name="image1.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5437" y="391346"/>
            <a:ext cx="819690" cy="698488"/>
          </a:xfrm>
          <a:prstGeom prst="rect">
            <a:avLst/>
          </a:prstGeom>
          <a:noFill/>
          <a:extLst>
            <a:ext uri="{909E8E84-426E-40DD-AFC4-6F175D3DCCD1}">
              <a14:hiddenFill xmlns:a14="http://schemas.microsoft.com/office/drawing/2010/main" xmlns="">
                <a:solidFill>
                  <a:srgbClr val="FFFFFF"/>
                </a:solidFill>
              </a14:hiddenFill>
            </a:ext>
          </a:extLst>
        </p:spPr>
      </p:pic>
      <p:pic>
        <p:nvPicPr>
          <p:cNvPr id="11266" name="Picture 2"/>
          <p:cNvPicPr>
            <a:picLocks noChangeAspect="1" noChangeArrowheads="1"/>
          </p:cNvPicPr>
          <p:nvPr/>
        </p:nvPicPr>
        <p:blipFill>
          <a:blip r:embed="rId4"/>
          <a:srcRect/>
          <a:stretch>
            <a:fillRect/>
          </a:stretch>
        </p:blipFill>
        <p:spPr bwMode="auto">
          <a:xfrm>
            <a:off x="399097" y="1410788"/>
            <a:ext cx="11172690" cy="4754336"/>
          </a:xfrm>
          <a:prstGeom prst="rect">
            <a:avLst/>
          </a:prstGeom>
          <a:noFill/>
          <a:ln w="9525">
            <a:noFill/>
            <a:miter lim="800000"/>
            <a:headEnd/>
            <a:tailEnd/>
          </a:ln>
          <a:effectLst/>
        </p:spPr>
      </p:pic>
    </p:spTree>
    <p:extLst>
      <p:ext uri="{BB962C8B-B14F-4D97-AF65-F5344CB8AC3E}">
        <p14:creationId xmlns:p14="http://schemas.microsoft.com/office/powerpoint/2010/main" xmlns="" val="369473863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4243" y="415636"/>
            <a:ext cx="10066934" cy="781340"/>
          </a:xfrm>
        </p:spPr>
        <p:txBody>
          <a:bodyPr>
            <a:normAutofit/>
          </a:bodyPr>
          <a:lstStyle/>
          <a:p>
            <a:r>
              <a:rPr lang="en-IN" sz="2200" b="1" dirty="0" smtClean="0">
                <a:solidFill>
                  <a:schemeClr val="tx1"/>
                </a:solidFill>
                <a:latin typeface="Arial" panose="020B0604020202020204" pitchFamily="34" charset="0"/>
                <a:cs typeface="Arial" panose="020B0604020202020204" pitchFamily="34" charset="0"/>
              </a:rPr>
              <a:t>Display </a:t>
            </a:r>
            <a:r>
              <a:rPr lang="en-IN" sz="2200" b="1" dirty="0" smtClean="0">
                <a:solidFill>
                  <a:schemeClr val="tx1"/>
                </a:solidFill>
                <a:latin typeface="Arial" panose="020B0604020202020204" pitchFamily="34" charset="0"/>
                <a:cs typeface="Arial" panose="020B0604020202020204" pitchFamily="34" charset="0"/>
              </a:rPr>
              <a:t>Graph: </a:t>
            </a:r>
            <a:r>
              <a:rPr lang="en-IN" sz="2000" dirty="0" smtClean="0">
                <a:solidFill>
                  <a:schemeClr val="tx1"/>
                </a:solidFill>
                <a:latin typeface="Arial" panose="020B0604020202020204" pitchFamily="34" charset="0"/>
                <a:cs typeface="Arial" panose="020B0604020202020204" pitchFamily="34" charset="0"/>
              </a:rPr>
              <a:t>Click </a:t>
            </a:r>
            <a:r>
              <a:rPr lang="en-IN" sz="2000" dirty="0" smtClean="0">
                <a:latin typeface="Arial" panose="020B0604020202020204" pitchFamily="34" charset="0"/>
                <a:cs typeface="Arial" panose="020B0604020202020204" pitchFamily="34" charset="0"/>
              </a:rPr>
              <a:t>on “Display Graph” button for viewing the data in graphical form. </a:t>
            </a:r>
            <a:endParaRPr lang="en-IN" sz="2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2"/>
          <a:stretch>
            <a:fillRect/>
          </a:stretch>
        </p:blipFill>
        <p:spPr>
          <a:xfrm>
            <a:off x="547882" y="1434051"/>
            <a:ext cx="11239268" cy="5050302"/>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291455" y="261494"/>
            <a:ext cx="495695" cy="7738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7" name="Picture 6">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42666300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4243" y="457201"/>
            <a:ext cx="9998082" cy="739774"/>
          </a:xfrm>
        </p:spPr>
        <p:txBody>
          <a:bodyPr>
            <a:normAutofit/>
          </a:bodyPr>
          <a:lstStyle/>
          <a:p>
            <a:r>
              <a:rPr lang="en-IN" sz="2000" dirty="0" smtClean="0">
                <a:solidFill>
                  <a:schemeClr val="tx1"/>
                </a:solidFill>
                <a:latin typeface="Arial Black" panose="020B0A04020102020204" pitchFamily="34" charset="0"/>
                <a:cs typeface="Arial" panose="020B0604020202020204" pitchFamily="34" charset="0"/>
              </a:rPr>
              <a:t>Display Graph: </a:t>
            </a:r>
            <a:r>
              <a:rPr lang="en-IN" sz="2000" dirty="0">
                <a:solidFill>
                  <a:schemeClr val="tx1"/>
                </a:solidFill>
                <a:latin typeface="Arial Black" panose="020B0A04020102020204" pitchFamily="34" charset="0"/>
                <a:cs typeface="Arial" panose="020B0604020202020204" pitchFamily="34" charset="0"/>
              </a:rPr>
              <a:t> </a:t>
            </a:r>
            <a:r>
              <a:rPr lang="en-IN" sz="2000" dirty="0" smtClean="0">
                <a:latin typeface="Arial" panose="020B0604020202020204" pitchFamily="34" charset="0"/>
                <a:cs typeface="Arial" panose="020B0604020202020204" pitchFamily="34" charset="0"/>
              </a:rPr>
              <a:t>Click on “Display Graph” button . Under Charts section, Graphs will be generated with respect to data displaying in table </a:t>
            </a:r>
            <a:endParaRPr lang="en-IN" sz="2000" dirty="0">
              <a:latin typeface="Arial" panose="020B0604020202020204" pitchFamily="34" charset="0"/>
              <a:cs typeface="Arial" panose="020B06040202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076586" y="253338"/>
            <a:ext cx="604464" cy="9436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12290" name="Picture 2"/>
          <p:cNvPicPr>
            <a:picLocks noChangeAspect="1" noChangeArrowheads="1"/>
          </p:cNvPicPr>
          <p:nvPr/>
        </p:nvPicPr>
        <p:blipFill>
          <a:blip r:embed="rId3"/>
          <a:srcRect/>
          <a:stretch>
            <a:fillRect/>
          </a:stretch>
        </p:blipFill>
        <p:spPr bwMode="auto">
          <a:xfrm>
            <a:off x="535577" y="1590675"/>
            <a:ext cx="11247120" cy="3676650"/>
          </a:xfrm>
          <a:prstGeom prst="rect">
            <a:avLst/>
          </a:prstGeom>
          <a:noFill/>
          <a:ln w="9525">
            <a:noFill/>
            <a:miter lim="800000"/>
            <a:headEnd/>
            <a:tailEnd/>
          </a:ln>
          <a:effectLst/>
        </p:spPr>
      </p:pic>
      <p:pic>
        <p:nvPicPr>
          <p:cNvPr id="7" name="Picture 6">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151173271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75656" y="274321"/>
            <a:ext cx="9589325" cy="921434"/>
          </a:xfrm>
        </p:spPr>
        <p:txBody>
          <a:bodyPr>
            <a:normAutofit/>
          </a:bodyPr>
          <a:lstStyle/>
          <a:p>
            <a:r>
              <a:rPr lang="en-IN" sz="2000" b="1" dirty="0" smtClean="0">
                <a:solidFill>
                  <a:schemeClr val="tx1"/>
                </a:solidFill>
                <a:latin typeface="Arial" panose="020B0604020202020204" pitchFamily="34" charset="0"/>
                <a:cs typeface="Arial" panose="020B0604020202020204" pitchFamily="34" charset="0"/>
              </a:rPr>
              <a:t>Download Report for Multiple Stations with single parameter for Surface Water: </a:t>
            </a:r>
            <a:r>
              <a:rPr lang="en-IN" sz="1800" dirty="0" smtClean="0">
                <a:latin typeface="Arial" panose="020B0604020202020204" pitchFamily="34" charset="0"/>
                <a:cs typeface="Arial" panose="020B0604020202020204" pitchFamily="34" charset="0"/>
              </a:rPr>
              <a:t>User can view , generate  &amp; download the report of multiple stations and one parameter in data view module</a:t>
            </a:r>
            <a:endParaRPr lang="en-IN" sz="18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422966" y="217559"/>
            <a:ext cx="478302" cy="7466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13314" name="Picture 2"/>
          <p:cNvPicPr>
            <a:picLocks noChangeAspect="1" noChangeArrowheads="1"/>
          </p:cNvPicPr>
          <p:nvPr/>
        </p:nvPicPr>
        <p:blipFill>
          <a:blip r:embed="rId3"/>
          <a:srcRect/>
          <a:stretch>
            <a:fillRect/>
          </a:stretch>
        </p:blipFill>
        <p:spPr bwMode="auto">
          <a:xfrm>
            <a:off x="548639" y="1410090"/>
            <a:ext cx="10726239" cy="4843346"/>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379983556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4243" y="387927"/>
            <a:ext cx="9998082" cy="809048"/>
          </a:xfrm>
        </p:spPr>
        <p:txBody>
          <a:bodyPr>
            <a:normAutofit/>
          </a:bodyPr>
          <a:lstStyle/>
          <a:p>
            <a:r>
              <a:rPr lang="en-IN" sz="1800" dirty="0" smtClean="0">
                <a:latin typeface="Arial" panose="020B0604020202020204" pitchFamily="34" charset="0"/>
                <a:cs typeface="Arial" panose="020B0604020202020204" pitchFamily="34" charset="0"/>
              </a:rPr>
              <a:t>Click on Download Report Button for multiple stations. Report will be download in excel format and user can view the data if it is present</a:t>
            </a:r>
            <a:endParaRPr lang="en-IN" sz="18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311467" y="148441"/>
            <a:ext cx="460314" cy="664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14338" name="Picture 2"/>
          <p:cNvPicPr>
            <a:picLocks noChangeAspect="1" noChangeArrowheads="1"/>
          </p:cNvPicPr>
          <p:nvPr/>
        </p:nvPicPr>
        <p:blipFill>
          <a:blip r:embed="rId3"/>
          <a:srcRect/>
          <a:stretch>
            <a:fillRect/>
          </a:stretch>
        </p:blipFill>
        <p:spPr bwMode="auto">
          <a:xfrm>
            <a:off x="919298" y="1254033"/>
            <a:ext cx="10654394" cy="5301343"/>
          </a:xfrm>
          <a:prstGeom prst="rect">
            <a:avLst/>
          </a:prstGeom>
          <a:noFill/>
          <a:ln w="9525">
            <a:noFill/>
            <a:miter lim="800000"/>
            <a:headEnd/>
            <a:tailEnd/>
          </a:ln>
          <a:effectLst/>
        </p:spPr>
      </p:pic>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24794372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88719" y="287383"/>
            <a:ext cx="9793605" cy="909592"/>
          </a:xfrm>
        </p:spPr>
        <p:txBody>
          <a:bodyPr>
            <a:normAutofit/>
          </a:bodyPr>
          <a:lstStyle/>
          <a:p>
            <a:r>
              <a:rPr lang="en-IN" sz="2400" b="1" dirty="0" smtClean="0">
                <a:latin typeface="Arial" panose="020B0604020202020204" pitchFamily="34" charset="0"/>
                <a:cs typeface="Arial" panose="020B0604020202020204" pitchFamily="34" charset="0"/>
              </a:rPr>
              <a:t>Data View Management</a:t>
            </a:r>
            <a:endParaRPr lang="en-IN" sz="2400" b="1"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311467" y="148441"/>
            <a:ext cx="460314" cy="664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pic>
        <p:nvPicPr>
          <p:cNvPr id="15362" name="Picture 2"/>
          <p:cNvPicPr>
            <a:picLocks noChangeAspect="1" noChangeArrowheads="1"/>
          </p:cNvPicPr>
          <p:nvPr/>
        </p:nvPicPr>
        <p:blipFill>
          <a:blip r:embed="rId4"/>
          <a:srcRect/>
          <a:stretch>
            <a:fillRect/>
          </a:stretch>
        </p:blipFill>
        <p:spPr bwMode="auto">
          <a:xfrm>
            <a:off x="1018902" y="1442050"/>
            <a:ext cx="10093179" cy="4645241"/>
          </a:xfrm>
          <a:prstGeom prst="rect">
            <a:avLst/>
          </a:prstGeom>
          <a:noFill/>
          <a:ln w="9525">
            <a:noFill/>
            <a:miter lim="800000"/>
            <a:headEnd/>
            <a:tailEnd/>
          </a:ln>
          <a:effectLst/>
        </p:spPr>
      </p:pic>
    </p:spTree>
    <p:extLst>
      <p:ext uri="{BB962C8B-B14F-4D97-AF65-F5344CB8AC3E}">
        <p14:creationId xmlns:p14="http://schemas.microsoft.com/office/powerpoint/2010/main" xmlns="" val="24794372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04434" y="448628"/>
            <a:ext cx="10983132" cy="495401"/>
          </a:xfrm>
        </p:spPr>
        <p:txBody>
          <a:bodyPr>
            <a:normAutofit fontScale="90000"/>
          </a:bodyPr>
          <a:lstStyle/>
          <a:p>
            <a:r>
              <a:rPr lang="en-US" sz="3198" dirty="0">
                <a:solidFill>
                  <a:srgbClr val="FF0000"/>
                </a:solidFill>
                <a:latin typeface="Arial" panose="020B0604020202020204" pitchFamily="34" charset="0"/>
                <a:ea typeface="Tahoma" panose="020B0604030504040204" pitchFamily="34" charset="0"/>
                <a:cs typeface="Arial" panose="020B0604020202020204" pitchFamily="34" charset="0"/>
              </a:rPr>
              <a:t>About WIMS</a:t>
            </a:r>
            <a:endParaRPr lang="en-IN" sz="3198" dirty="0">
              <a:solidFill>
                <a:srgbClr val="FF0000"/>
              </a:solidFill>
              <a:latin typeface="Arial" panose="020B0604020202020204" pitchFamily="34" charset="0"/>
              <a:ea typeface="Tahoma" panose="020B0604030504040204" pitchFamily="34" charset="0"/>
              <a:cs typeface="Arial" panose="020B0604020202020204" pitchFamily="34" charset="0"/>
            </a:endParaRPr>
          </a:p>
        </p:txBody>
      </p:sp>
      <p:sp>
        <p:nvSpPr>
          <p:cNvPr id="3" name="Rectangle 3"/>
          <p:cNvSpPr txBox="1">
            <a:spLocks noChangeArrowheads="1"/>
          </p:cNvSpPr>
          <p:nvPr/>
        </p:nvSpPr>
        <p:spPr>
          <a:xfrm>
            <a:off x="3909057" y="1242545"/>
            <a:ext cx="7673344" cy="796510"/>
          </a:xfrm>
          <a:prstGeom prst="rect">
            <a:avLst/>
          </a:prstGeom>
          <a:solidFill>
            <a:schemeClr val="bg1"/>
          </a:solidFill>
          <a:ln w="19050">
            <a:solidFill>
              <a:schemeClr val="hlink"/>
            </a:solidFill>
            <a:miter lim="800000"/>
            <a:headEnd/>
            <a:tailEnd/>
          </a:ln>
        </p:spPr>
        <p:txBody>
          <a:bodyPr lIns="89953" tIns="89953" rIns="89953" bIns="89953"/>
          <a:lst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56438" lvl="1" indent="0">
              <a:buClr>
                <a:srgbClr val="00A28A"/>
              </a:buClr>
              <a:buNone/>
            </a:pPr>
            <a:r>
              <a:rPr lang="en-GB" sz="1799" dirty="0">
                <a:solidFill>
                  <a:schemeClr val="tx1"/>
                </a:solidFill>
                <a:latin typeface="Arial" panose="020B0604020202020204" pitchFamily="34" charset="0"/>
              </a:rPr>
              <a:t>WIMS is a web-based open source software system for managing data entry for Surface Water and Ground Water Resources.</a:t>
            </a:r>
          </a:p>
          <a:p>
            <a:pPr marL="356438" lvl="1" indent="0">
              <a:buClr>
                <a:srgbClr val="00A28A"/>
              </a:buClr>
              <a:buNone/>
            </a:pPr>
            <a:endParaRPr lang="en-US" altLang="en-US" sz="1799" dirty="0">
              <a:solidFill>
                <a:schemeClr val="tx1"/>
              </a:solidFill>
              <a:latin typeface="Arial" panose="020B0604020202020204" pitchFamily="34" charset="0"/>
            </a:endParaRPr>
          </a:p>
        </p:txBody>
      </p:sp>
      <p:sp>
        <p:nvSpPr>
          <p:cNvPr id="4" name="Rectangle 4"/>
          <p:cNvSpPr>
            <a:spLocks noChangeArrowheads="1"/>
          </p:cNvSpPr>
          <p:nvPr/>
        </p:nvSpPr>
        <p:spPr bwMode="gray">
          <a:xfrm>
            <a:off x="1514798" y="1242545"/>
            <a:ext cx="2164223" cy="796510"/>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lIns="89953" tIns="89953" rIns="89953" bIns="89953"/>
          <a:lstStyle>
            <a:lvl1pPr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1143000" indent="-228600"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a:buClr>
                <a:srgbClr val="00A28A"/>
              </a:buClr>
            </a:pPr>
            <a:r>
              <a:rPr lang="en-US" altLang="en-US" sz="1999" b="1" dirty="0">
                <a:solidFill>
                  <a:schemeClr val="tx1"/>
                </a:solidFill>
              </a:rPr>
              <a:t>Web Based</a:t>
            </a:r>
          </a:p>
        </p:txBody>
      </p:sp>
      <p:sp>
        <p:nvSpPr>
          <p:cNvPr id="5" name="Rectangle 5"/>
          <p:cNvSpPr>
            <a:spLocks noChangeArrowheads="1"/>
          </p:cNvSpPr>
          <p:nvPr/>
        </p:nvSpPr>
        <p:spPr bwMode="auto">
          <a:xfrm>
            <a:off x="3909057" y="2169163"/>
            <a:ext cx="7673344" cy="796510"/>
          </a:xfrm>
          <a:prstGeom prst="rect">
            <a:avLst/>
          </a:prstGeom>
          <a:solidFill>
            <a:schemeClr val="bg1"/>
          </a:solidFill>
          <a:ln w="19050">
            <a:solidFill>
              <a:schemeClr val="hlink"/>
            </a:solidFill>
            <a:miter lim="800000"/>
            <a:headEnd/>
            <a:tailEnd/>
          </a:ln>
          <a:extLst/>
        </p:spPr>
        <p:txBody>
          <a:bodyPr lIns="89953" tIns="89953" rIns="89953" bIns="89953"/>
          <a:lstStyle>
            <a:lvl1pPr marL="342900" indent="-342900"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357188" indent="-354013"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marL="456971" lvl="1" indent="0">
              <a:lnSpc>
                <a:spcPct val="200000"/>
              </a:lnSpc>
            </a:pPr>
            <a:r>
              <a:rPr lang="en-GB" sz="1799" dirty="0">
                <a:solidFill>
                  <a:schemeClr val="tx1"/>
                </a:solidFill>
              </a:rPr>
              <a:t>WIMS Software is an extension of eSWIS software.</a:t>
            </a:r>
          </a:p>
        </p:txBody>
      </p:sp>
      <p:sp>
        <p:nvSpPr>
          <p:cNvPr id="6" name="Rectangle 6"/>
          <p:cNvSpPr>
            <a:spLocks noChangeArrowheads="1"/>
          </p:cNvSpPr>
          <p:nvPr/>
        </p:nvSpPr>
        <p:spPr bwMode="gray">
          <a:xfrm>
            <a:off x="1636939" y="2169163"/>
            <a:ext cx="2272117" cy="796510"/>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lIns="89953" tIns="89953" rIns="89953" bIns="89953"/>
          <a:lstStyle>
            <a:lvl1pPr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1143000" indent="-228600"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a:buClr>
                <a:srgbClr val="00A28A"/>
              </a:buClr>
            </a:pPr>
            <a:r>
              <a:rPr lang="en-US" altLang="en-US" sz="1999" b="1" dirty="0">
                <a:solidFill>
                  <a:schemeClr val="tx1"/>
                </a:solidFill>
              </a:rPr>
              <a:t>Scalable &amp; Integrated</a:t>
            </a:r>
          </a:p>
        </p:txBody>
      </p:sp>
      <p:sp>
        <p:nvSpPr>
          <p:cNvPr id="7" name="Rectangle 7"/>
          <p:cNvSpPr>
            <a:spLocks noChangeArrowheads="1"/>
          </p:cNvSpPr>
          <p:nvPr/>
        </p:nvSpPr>
        <p:spPr bwMode="auto">
          <a:xfrm>
            <a:off x="3909057" y="3095780"/>
            <a:ext cx="7673344" cy="796510"/>
          </a:xfrm>
          <a:prstGeom prst="rect">
            <a:avLst/>
          </a:prstGeom>
          <a:solidFill>
            <a:schemeClr val="bg1"/>
          </a:solidFill>
          <a:ln w="19050">
            <a:solidFill>
              <a:schemeClr val="hlink"/>
            </a:solidFill>
            <a:miter lim="800000"/>
            <a:headEnd/>
            <a:tailEnd/>
          </a:ln>
          <a:extLst/>
        </p:spPr>
        <p:txBody>
          <a:bodyPr lIns="89953" tIns="89953" rIns="89953" bIns="89953"/>
          <a:lstStyle>
            <a:lvl1pPr marL="342900" indent="-342900"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357188" indent="-354013"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marL="3173" lvl="2" indent="0" eaLnBrk="1" hangingPunct="1">
              <a:spcBef>
                <a:spcPct val="20000"/>
              </a:spcBef>
              <a:buClr>
                <a:schemeClr val="tx2"/>
              </a:buClr>
              <a:buSzPct val="75000"/>
            </a:pPr>
            <a:r>
              <a:rPr lang="en-GB" sz="1799" dirty="0">
                <a:solidFill>
                  <a:schemeClr val="tx1"/>
                </a:solidFill>
              </a:rPr>
              <a:t> WIMS data secure and only authorized users can access the WIMS application.</a:t>
            </a:r>
            <a:endParaRPr lang="en-GB" altLang="en-US" sz="1799" dirty="0">
              <a:solidFill>
                <a:schemeClr val="tx1"/>
              </a:solidFill>
            </a:endParaRPr>
          </a:p>
        </p:txBody>
      </p:sp>
      <p:sp>
        <p:nvSpPr>
          <p:cNvPr id="8" name="Rectangle 8"/>
          <p:cNvSpPr>
            <a:spLocks noChangeArrowheads="1"/>
          </p:cNvSpPr>
          <p:nvPr/>
        </p:nvSpPr>
        <p:spPr bwMode="gray">
          <a:xfrm>
            <a:off x="1636939" y="3095780"/>
            <a:ext cx="2164223" cy="796510"/>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lIns="89953" tIns="89953" rIns="89953" bIns="89953"/>
          <a:lstStyle>
            <a:lvl1pPr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1143000" indent="-228600"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a:buClr>
                <a:srgbClr val="00A28A"/>
              </a:buClr>
            </a:pPr>
            <a:r>
              <a:rPr lang="en-US" altLang="en-US" sz="1999" b="1" dirty="0">
                <a:solidFill>
                  <a:schemeClr val="tx1"/>
                </a:solidFill>
              </a:rPr>
              <a:t>Secured Data</a:t>
            </a:r>
          </a:p>
        </p:txBody>
      </p:sp>
      <p:sp>
        <p:nvSpPr>
          <p:cNvPr id="9" name="Rectangle 9"/>
          <p:cNvSpPr>
            <a:spLocks noChangeArrowheads="1"/>
          </p:cNvSpPr>
          <p:nvPr/>
        </p:nvSpPr>
        <p:spPr bwMode="auto">
          <a:xfrm>
            <a:off x="3909057" y="4022398"/>
            <a:ext cx="7673344" cy="796510"/>
          </a:xfrm>
          <a:prstGeom prst="rect">
            <a:avLst/>
          </a:prstGeom>
          <a:solidFill>
            <a:schemeClr val="bg1"/>
          </a:solidFill>
          <a:ln w="19050">
            <a:solidFill>
              <a:schemeClr val="hlink"/>
            </a:solidFill>
            <a:miter lim="800000"/>
            <a:headEnd/>
            <a:tailEnd/>
          </a:ln>
          <a:extLst/>
        </p:spPr>
        <p:txBody>
          <a:bodyPr lIns="89953" tIns="89953" rIns="89953" bIns="89953"/>
          <a:lstStyle>
            <a:lvl1pPr marL="342900" indent="-342900"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357188" indent="-354013"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marL="3173" lvl="2" indent="0" eaLnBrk="1" hangingPunct="1">
              <a:spcBef>
                <a:spcPct val="20000"/>
              </a:spcBef>
              <a:buClr>
                <a:schemeClr val="tx2"/>
              </a:buClr>
              <a:buSzPct val="75000"/>
            </a:pPr>
            <a:r>
              <a:rPr lang="en-GB" sz="1799" dirty="0">
                <a:solidFill>
                  <a:schemeClr val="tx1"/>
                </a:solidFill>
              </a:rPr>
              <a:t>WIMS can manage and create both kind of station type .i.e. Surface Water and Ground Water</a:t>
            </a:r>
            <a:endParaRPr lang="en-GB" altLang="en-US" sz="1799" dirty="0">
              <a:solidFill>
                <a:schemeClr val="tx1"/>
              </a:solidFill>
            </a:endParaRPr>
          </a:p>
        </p:txBody>
      </p:sp>
      <p:sp>
        <p:nvSpPr>
          <p:cNvPr id="10" name="Rectangle 10"/>
          <p:cNvSpPr>
            <a:spLocks noChangeArrowheads="1"/>
          </p:cNvSpPr>
          <p:nvPr/>
        </p:nvSpPr>
        <p:spPr bwMode="gray">
          <a:xfrm>
            <a:off x="1636939" y="4022398"/>
            <a:ext cx="2164223" cy="796510"/>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lIns="89953" tIns="89953" rIns="89953" bIns="89953"/>
          <a:lstStyle>
            <a:lvl1pPr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1143000" indent="-228600"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a:buClr>
                <a:srgbClr val="00A28A"/>
              </a:buClr>
            </a:pPr>
            <a:r>
              <a:rPr lang="en-US" altLang="en-US" sz="1999" b="1" dirty="0">
                <a:solidFill>
                  <a:schemeClr val="tx1"/>
                </a:solidFill>
              </a:rPr>
              <a:t>Knowledge base </a:t>
            </a:r>
          </a:p>
        </p:txBody>
      </p:sp>
      <p:sp>
        <p:nvSpPr>
          <p:cNvPr id="11" name="Rectangle 11"/>
          <p:cNvSpPr>
            <a:spLocks noChangeArrowheads="1"/>
          </p:cNvSpPr>
          <p:nvPr/>
        </p:nvSpPr>
        <p:spPr bwMode="auto">
          <a:xfrm>
            <a:off x="3909057" y="4949015"/>
            <a:ext cx="7673344" cy="796510"/>
          </a:xfrm>
          <a:prstGeom prst="rect">
            <a:avLst/>
          </a:prstGeom>
          <a:solidFill>
            <a:schemeClr val="bg1"/>
          </a:solidFill>
          <a:ln w="19050">
            <a:solidFill>
              <a:schemeClr val="hlink"/>
            </a:solidFill>
            <a:miter lim="800000"/>
            <a:headEnd/>
            <a:tailEnd/>
          </a:ln>
          <a:extLst/>
        </p:spPr>
        <p:txBody>
          <a:bodyPr lIns="89953" tIns="89953" rIns="89953" bIns="89953"/>
          <a:lstStyle>
            <a:lvl1pPr marL="342900" indent="-342900"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357188" indent="-354013"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a:buClr>
                <a:srgbClr val="00A28A"/>
              </a:buClr>
            </a:pPr>
            <a:r>
              <a:rPr lang="en-US" sz="1799" dirty="0"/>
              <a:t>	</a:t>
            </a:r>
            <a:r>
              <a:rPr lang="en-US" sz="1799" dirty="0">
                <a:solidFill>
                  <a:schemeClr val="tx1"/>
                </a:solidFill>
              </a:rPr>
              <a:t>WIMS allows user to </a:t>
            </a:r>
            <a:r>
              <a:rPr lang="en-GB" sz="1799" dirty="0">
                <a:solidFill>
                  <a:schemeClr val="tx1"/>
                </a:solidFill>
              </a:rPr>
              <a:t>primary data validation, data processing, data storage  and data dissemination to other Software and Platforms</a:t>
            </a:r>
            <a:endParaRPr lang="en-US" altLang="en-US" sz="1799" dirty="0"/>
          </a:p>
        </p:txBody>
      </p:sp>
      <p:sp>
        <p:nvSpPr>
          <p:cNvPr id="12" name="Rectangle 12"/>
          <p:cNvSpPr>
            <a:spLocks noChangeArrowheads="1"/>
          </p:cNvSpPr>
          <p:nvPr/>
        </p:nvSpPr>
        <p:spPr bwMode="gray">
          <a:xfrm>
            <a:off x="1636939" y="4906298"/>
            <a:ext cx="2164223" cy="796510"/>
          </a:xfrm>
          <a:prstGeom prst="rect">
            <a:avLst/>
          </a:prstGeom>
          <a:noFill/>
          <a:ln>
            <a:noFill/>
            <a:headEnd/>
            <a:tailEnd/>
          </a:ln>
        </p:spPr>
        <p:style>
          <a:lnRef idx="2">
            <a:schemeClr val="accent2"/>
          </a:lnRef>
          <a:fillRef idx="1">
            <a:schemeClr val="lt1"/>
          </a:fillRef>
          <a:effectRef idx="0">
            <a:schemeClr val="accent2"/>
          </a:effectRef>
          <a:fontRef idx="minor">
            <a:schemeClr val="dk1"/>
          </a:fontRef>
        </p:style>
        <p:txBody>
          <a:bodyPr lIns="89953" tIns="89953" rIns="89953" bIns="89953"/>
          <a:lstStyle>
            <a:lvl1pPr eaLnBrk="0" hangingPunct="0">
              <a:defRPr>
                <a:solidFill>
                  <a:schemeClr val="bg1"/>
                </a:solidFill>
                <a:latin typeface="Arial" panose="020B0604020202020204" pitchFamily="34" charset="0"/>
              </a:defRPr>
            </a:lvl1pPr>
            <a:lvl2pPr marL="742950" indent="-285750" eaLnBrk="0" hangingPunct="0">
              <a:defRPr>
                <a:solidFill>
                  <a:schemeClr val="bg1"/>
                </a:solidFill>
                <a:latin typeface="Arial" panose="020B0604020202020204" pitchFamily="34" charset="0"/>
              </a:defRPr>
            </a:lvl2pPr>
            <a:lvl3pPr marL="1143000" indent="-228600" eaLnBrk="0" hangingPunct="0">
              <a:defRPr>
                <a:solidFill>
                  <a:schemeClr val="bg1"/>
                </a:solidFill>
                <a:latin typeface="Arial" panose="020B0604020202020204" pitchFamily="34" charset="0"/>
              </a:defRPr>
            </a:lvl3pPr>
            <a:lvl4pPr marL="1600200" indent="-228600" eaLnBrk="0" hangingPunct="0">
              <a:defRPr>
                <a:solidFill>
                  <a:schemeClr val="bg1"/>
                </a:solidFill>
                <a:latin typeface="Arial" panose="020B0604020202020204" pitchFamily="34" charset="0"/>
              </a:defRPr>
            </a:lvl4pPr>
            <a:lvl5pPr marL="2057400" indent="-228600" eaLnBrk="0" hangingPunct="0">
              <a:defRPr>
                <a:solidFill>
                  <a:schemeClr val="bg1"/>
                </a:solidFill>
                <a:latin typeface="Arial" panose="020B0604020202020204" pitchFamily="34" charset="0"/>
              </a:defRPr>
            </a:lvl5pPr>
            <a:lvl6pPr marL="2514600" indent="-228600" algn="ctr" eaLnBrk="0" fontAlgn="base" hangingPunct="0">
              <a:spcBef>
                <a:spcPct val="0"/>
              </a:spcBef>
              <a:spcAft>
                <a:spcPct val="0"/>
              </a:spcAft>
              <a:defRPr>
                <a:solidFill>
                  <a:schemeClr val="bg1"/>
                </a:solidFill>
                <a:latin typeface="Arial" panose="020B0604020202020204" pitchFamily="34" charset="0"/>
              </a:defRPr>
            </a:lvl6pPr>
            <a:lvl7pPr marL="2971800" indent="-228600" algn="ctr" eaLnBrk="0" fontAlgn="base" hangingPunct="0">
              <a:spcBef>
                <a:spcPct val="0"/>
              </a:spcBef>
              <a:spcAft>
                <a:spcPct val="0"/>
              </a:spcAft>
              <a:defRPr>
                <a:solidFill>
                  <a:schemeClr val="bg1"/>
                </a:solidFill>
                <a:latin typeface="Arial" panose="020B0604020202020204" pitchFamily="34" charset="0"/>
              </a:defRPr>
            </a:lvl7pPr>
            <a:lvl8pPr marL="3429000" indent="-228600" algn="ctr" eaLnBrk="0" fontAlgn="base" hangingPunct="0">
              <a:spcBef>
                <a:spcPct val="0"/>
              </a:spcBef>
              <a:spcAft>
                <a:spcPct val="0"/>
              </a:spcAft>
              <a:defRPr>
                <a:solidFill>
                  <a:schemeClr val="bg1"/>
                </a:solidFill>
                <a:latin typeface="Arial" panose="020B0604020202020204" pitchFamily="34" charset="0"/>
              </a:defRPr>
            </a:lvl8pPr>
            <a:lvl9pPr marL="3886200" indent="-228600" algn="ctr" eaLnBrk="0" fontAlgn="base" hangingPunct="0">
              <a:spcBef>
                <a:spcPct val="0"/>
              </a:spcBef>
              <a:spcAft>
                <a:spcPct val="0"/>
              </a:spcAft>
              <a:defRPr>
                <a:solidFill>
                  <a:schemeClr val="bg1"/>
                </a:solidFill>
                <a:latin typeface="Arial" panose="020B0604020202020204" pitchFamily="34" charset="0"/>
              </a:defRPr>
            </a:lvl9pPr>
          </a:lstStyle>
          <a:p>
            <a:pPr>
              <a:buClr>
                <a:srgbClr val="00A28A"/>
              </a:buClr>
            </a:pPr>
            <a:r>
              <a:rPr lang="en-US" altLang="en-US" sz="1999" b="1" dirty="0">
                <a:solidFill>
                  <a:schemeClr val="tx1"/>
                </a:solidFill>
              </a:rPr>
              <a:t>Quality </a:t>
            </a:r>
          </a:p>
          <a:p>
            <a:pPr>
              <a:buClr>
                <a:srgbClr val="00A28A"/>
              </a:buClr>
            </a:pPr>
            <a:r>
              <a:rPr lang="en-US" altLang="en-US" sz="1999" b="1" dirty="0">
                <a:solidFill>
                  <a:schemeClr val="tx1"/>
                </a:solidFill>
              </a:rPr>
              <a:t>Delivery</a:t>
            </a:r>
          </a:p>
        </p:txBody>
      </p:sp>
      <p:sp>
        <p:nvSpPr>
          <p:cNvPr id="19" name="Freeform 24"/>
          <p:cNvSpPr>
            <a:spLocks noChangeAspect="1" noEditPoints="1"/>
          </p:cNvSpPr>
          <p:nvPr/>
        </p:nvSpPr>
        <p:spPr bwMode="auto">
          <a:xfrm>
            <a:off x="667087" y="5175654"/>
            <a:ext cx="771814" cy="526816"/>
          </a:xfrm>
          <a:custGeom>
            <a:avLst/>
            <a:gdLst>
              <a:gd name="T0" fmla="*/ 2147483647 w 6736"/>
              <a:gd name="T1" fmla="*/ 2147483647 h 4605"/>
              <a:gd name="T2" fmla="*/ 2147483647 w 6736"/>
              <a:gd name="T3" fmla="*/ 2147483647 h 4605"/>
              <a:gd name="T4" fmla="*/ 2147483647 w 6736"/>
              <a:gd name="T5" fmla="*/ 2147483647 h 4605"/>
              <a:gd name="T6" fmla="*/ 0 w 6736"/>
              <a:gd name="T7" fmla="*/ 2147483647 h 4605"/>
              <a:gd name="T8" fmla="*/ 2147483647 w 6736"/>
              <a:gd name="T9" fmla="*/ 2147483647 h 4605"/>
              <a:gd name="T10" fmla="*/ 2147483647 w 6736"/>
              <a:gd name="T11" fmla="*/ 2147483647 h 4605"/>
              <a:gd name="T12" fmla="*/ 2147483647 w 6736"/>
              <a:gd name="T13" fmla="*/ 2147483647 h 4605"/>
              <a:gd name="T14" fmla="*/ 2147483647 w 6736"/>
              <a:gd name="T15" fmla="*/ 2147483647 h 4605"/>
              <a:gd name="T16" fmla="*/ 2147483647 w 6736"/>
              <a:gd name="T17" fmla="*/ 2147483647 h 4605"/>
              <a:gd name="T18" fmla="*/ 2147483647 w 6736"/>
              <a:gd name="T19" fmla="*/ 2147483647 h 4605"/>
              <a:gd name="T20" fmla="*/ 2147483647 w 6736"/>
              <a:gd name="T21" fmla="*/ 2147483647 h 4605"/>
              <a:gd name="T22" fmla="*/ 2147483647 w 6736"/>
              <a:gd name="T23" fmla="*/ 2147483647 h 4605"/>
              <a:gd name="T24" fmla="*/ 2147483647 w 6736"/>
              <a:gd name="T25" fmla="*/ 2147483647 h 4605"/>
              <a:gd name="T26" fmla="*/ 2147483647 w 6736"/>
              <a:gd name="T27" fmla="*/ 2147483647 h 4605"/>
              <a:gd name="T28" fmla="*/ 2147483647 w 6736"/>
              <a:gd name="T29" fmla="*/ 2147483647 h 4605"/>
              <a:gd name="T30" fmla="*/ 2147483647 w 6736"/>
              <a:gd name="T31" fmla="*/ 2147483647 h 4605"/>
              <a:gd name="T32" fmla="*/ 2147483647 w 6736"/>
              <a:gd name="T33" fmla="*/ 2147483647 h 4605"/>
              <a:gd name="T34" fmla="*/ 2147483647 w 6736"/>
              <a:gd name="T35" fmla="*/ 2147483647 h 4605"/>
              <a:gd name="T36" fmla="*/ 2147483647 w 6736"/>
              <a:gd name="T37" fmla="*/ 2147483647 h 4605"/>
              <a:gd name="T38" fmla="*/ 2147483647 w 6736"/>
              <a:gd name="T39" fmla="*/ 2147483647 h 4605"/>
              <a:gd name="T40" fmla="*/ 2147483647 w 6736"/>
              <a:gd name="T41" fmla="*/ 2147483647 h 4605"/>
              <a:gd name="T42" fmla="*/ 2147483647 w 6736"/>
              <a:gd name="T43" fmla="*/ 2147483647 h 4605"/>
              <a:gd name="T44" fmla="*/ 2147483647 w 6736"/>
              <a:gd name="T45" fmla="*/ 2147483647 h 4605"/>
              <a:gd name="T46" fmla="*/ 2147483647 w 6736"/>
              <a:gd name="T47" fmla="*/ 2147483647 h 4605"/>
              <a:gd name="T48" fmla="*/ 2147483647 w 6736"/>
              <a:gd name="T49" fmla="*/ 2147483647 h 4605"/>
              <a:gd name="T50" fmla="*/ 2147483647 w 6736"/>
              <a:gd name="T51" fmla="*/ 2147483647 h 4605"/>
              <a:gd name="T52" fmla="*/ 2147483647 w 6736"/>
              <a:gd name="T53" fmla="*/ 2147483647 h 4605"/>
              <a:gd name="T54" fmla="*/ 2147483647 w 6736"/>
              <a:gd name="T55" fmla="*/ 2147483647 h 4605"/>
              <a:gd name="T56" fmla="*/ 2147483647 w 6736"/>
              <a:gd name="T57" fmla="*/ 2147483647 h 4605"/>
              <a:gd name="T58" fmla="*/ 2147483647 w 6736"/>
              <a:gd name="T59" fmla="*/ 2147483647 h 4605"/>
              <a:gd name="T60" fmla="*/ 2147483647 w 6736"/>
              <a:gd name="T61" fmla="*/ 2147483647 h 4605"/>
              <a:gd name="T62" fmla="*/ 2147483647 w 6736"/>
              <a:gd name="T63" fmla="*/ 2147483647 h 4605"/>
              <a:gd name="T64" fmla="*/ 2147483647 w 6736"/>
              <a:gd name="T65" fmla="*/ 2147483647 h 4605"/>
              <a:gd name="T66" fmla="*/ 2147483647 w 6736"/>
              <a:gd name="T67" fmla="*/ 2147483647 h 4605"/>
              <a:gd name="T68" fmla="*/ 2147483647 w 6736"/>
              <a:gd name="T69" fmla="*/ 2147483647 h 4605"/>
              <a:gd name="T70" fmla="*/ 2147483647 w 6736"/>
              <a:gd name="T71" fmla="*/ 2147483647 h 4605"/>
              <a:gd name="T72" fmla="*/ 2147483647 w 6736"/>
              <a:gd name="T73" fmla="*/ 2147483647 h 4605"/>
              <a:gd name="T74" fmla="*/ 2147483647 w 6736"/>
              <a:gd name="T75" fmla="*/ 2147483647 h 4605"/>
              <a:gd name="T76" fmla="*/ 2147483647 w 6736"/>
              <a:gd name="T77" fmla="*/ 2147483647 h 4605"/>
              <a:gd name="T78" fmla="*/ 2147483647 w 6736"/>
              <a:gd name="T79" fmla="*/ 2147483647 h 4605"/>
              <a:gd name="T80" fmla="*/ 2147483647 w 6736"/>
              <a:gd name="T81" fmla="*/ 2147483647 h 4605"/>
              <a:gd name="T82" fmla="*/ 2147483647 w 6736"/>
              <a:gd name="T83" fmla="*/ 2147483647 h 4605"/>
              <a:gd name="T84" fmla="*/ 2147483647 w 6736"/>
              <a:gd name="T85" fmla="*/ 2147483647 h 4605"/>
              <a:gd name="T86" fmla="*/ 2147483647 w 6736"/>
              <a:gd name="T87" fmla="*/ 2147483647 h 4605"/>
              <a:gd name="T88" fmla="*/ 2147483647 w 6736"/>
              <a:gd name="T89" fmla="*/ 2147483647 h 4605"/>
              <a:gd name="T90" fmla="*/ 2147483647 w 6736"/>
              <a:gd name="T91" fmla="*/ 2147483647 h 4605"/>
              <a:gd name="T92" fmla="*/ 2147483647 w 6736"/>
              <a:gd name="T93" fmla="*/ 2147483647 h 4605"/>
              <a:gd name="T94" fmla="*/ 2147483647 w 6736"/>
              <a:gd name="T95" fmla="*/ 2147483647 h 4605"/>
              <a:gd name="T96" fmla="*/ 2147483647 w 6736"/>
              <a:gd name="T97" fmla="*/ 2147483647 h 4605"/>
              <a:gd name="T98" fmla="*/ 2147483647 w 6736"/>
              <a:gd name="T99" fmla="*/ 2147483647 h 4605"/>
              <a:gd name="T100" fmla="*/ 2147483647 w 6736"/>
              <a:gd name="T101" fmla="*/ 2147483647 h 4605"/>
              <a:gd name="T102" fmla="*/ 2147483647 w 6736"/>
              <a:gd name="T103" fmla="*/ 2147483647 h 4605"/>
              <a:gd name="T104" fmla="*/ 2147483647 w 6736"/>
              <a:gd name="T105" fmla="*/ 2147483647 h 4605"/>
              <a:gd name="T106" fmla="*/ 2147483647 w 6736"/>
              <a:gd name="T107" fmla="*/ 2147483647 h 4605"/>
              <a:gd name="T108" fmla="*/ 2147483647 w 6736"/>
              <a:gd name="T109" fmla="*/ 2147483647 h 4605"/>
              <a:gd name="T110" fmla="*/ 2147483647 w 6736"/>
              <a:gd name="T111" fmla="*/ 2147483647 h 4605"/>
              <a:gd name="T112" fmla="*/ 2147483647 w 6736"/>
              <a:gd name="T113" fmla="*/ 2147483647 h 4605"/>
              <a:gd name="T114" fmla="*/ 2147483647 w 6736"/>
              <a:gd name="T115" fmla="*/ 2147483647 h 4605"/>
              <a:gd name="T116" fmla="*/ 2147483647 w 6736"/>
              <a:gd name="T117" fmla="*/ 2147483647 h 4605"/>
              <a:gd name="T118" fmla="*/ 2147483647 w 6736"/>
              <a:gd name="T119" fmla="*/ 0 h 4605"/>
              <a:gd name="T120" fmla="*/ 2147483647 w 6736"/>
              <a:gd name="T121" fmla="*/ 2147483647 h 4605"/>
              <a:gd name="T122" fmla="*/ 2147483647 w 6736"/>
              <a:gd name="T123" fmla="*/ 2147483647 h 460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736"/>
              <a:gd name="T187" fmla="*/ 0 h 4605"/>
              <a:gd name="T188" fmla="*/ 6736 w 6736"/>
              <a:gd name="T189" fmla="*/ 4605 h 460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736" h="4605">
                <a:moveTo>
                  <a:pt x="0" y="173"/>
                </a:moveTo>
                <a:lnTo>
                  <a:pt x="0" y="173"/>
                </a:lnTo>
                <a:lnTo>
                  <a:pt x="2" y="155"/>
                </a:lnTo>
                <a:lnTo>
                  <a:pt x="7" y="138"/>
                </a:lnTo>
                <a:lnTo>
                  <a:pt x="14" y="119"/>
                </a:lnTo>
                <a:lnTo>
                  <a:pt x="24" y="102"/>
                </a:lnTo>
                <a:lnTo>
                  <a:pt x="36" y="83"/>
                </a:lnTo>
                <a:lnTo>
                  <a:pt x="52" y="66"/>
                </a:lnTo>
                <a:lnTo>
                  <a:pt x="69" y="48"/>
                </a:lnTo>
                <a:lnTo>
                  <a:pt x="90" y="35"/>
                </a:lnTo>
                <a:lnTo>
                  <a:pt x="111" y="21"/>
                </a:lnTo>
                <a:lnTo>
                  <a:pt x="135" y="12"/>
                </a:lnTo>
                <a:lnTo>
                  <a:pt x="161" y="3"/>
                </a:lnTo>
                <a:lnTo>
                  <a:pt x="188" y="0"/>
                </a:lnTo>
                <a:lnTo>
                  <a:pt x="218" y="0"/>
                </a:lnTo>
                <a:lnTo>
                  <a:pt x="233" y="2"/>
                </a:lnTo>
                <a:lnTo>
                  <a:pt x="250" y="3"/>
                </a:lnTo>
                <a:lnTo>
                  <a:pt x="266" y="7"/>
                </a:lnTo>
                <a:lnTo>
                  <a:pt x="281" y="12"/>
                </a:lnTo>
                <a:lnTo>
                  <a:pt x="299" y="19"/>
                </a:lnTo>
                <a:lnTo>
                  <a:pt x="316" y="26"/>
                </a:lnTo>
                <a:lnTo>
                  <a:pt x="1539" y="615"/>
                </a:lnTo>
                <a:lnTo>
                  <a:pt x="340" y="3075"/>
                </a:lnTo>
                <a:lnTo>
                  <a:pt x="0" y="2911"/>
                </a:lnTo>
                <a:lnTo>
                  <a:pt x="0" y="173"/>
                </a:lnTo>
                <a:close/>
                <a:moveTo>
                  <a:pt x="4983" y="3167"/>
                </a:moveTo>
                <a:lnTo>
                  <a:pt x="4983" y="3167"/>
                </a:lnTo>
                <a:lnTo>
                  <a:pt x="4987" y="3170"/>
                </a:lnTo>
                <a:lnTo>
                  <a:pt x="4990" y="3177"/>
                </a:lnTo>
                <a:lnTo>
                  <a:pt x="4995" y="3194"/>
                </a:lnTo>
                <a:lnTo>
                  <a:pt x="4999" y="3218"/>
                </a:lnTo>
                <a:lnTo>
                  <a:pt x="4999" y="3243"/>
                </a:lnTo>
                <a:lnTo>
                  <a:pt x="4997" y="3270"/>
                </a:lnTo>
                <a:lnTo>
                  <a:pt x="4994" y="3284"/>
                </a:lnTo>
                <a:lnTo>
                  <a:pt x="4990" y="3298"/>
                </a:lnTo>
                <a:lnTo>
                  <a:pt x="4983" y="3310"/>
                </a:lnTo>
                <a:lnTo>
                  <a:pt x="4978" y="3322"/>
                </a:lnTo>
                <a:lnTo>
                  <a:pt x="4970" y="3332"/>
                </a:lnTo>
                <a:lnTo>
                  <a:pt x="4959" y="3343"/>
                </a:lnTo>
                <a:lnTo>
                  <a:pt x="4676" y="3624"/>
                </a:lnTo>
                <a:lnTo>
                  <a:pt x="4678" y="3652"/>
                </a:lnTo>
                <a:lnTo>
                  <a:pt x="4676" y="3681"/>
                </a:lnTo>
                <a:lnTo>
                  <a:pt x="4671" y="3711"/>
                </a:lnTo>
                <a:lnTo>
                  <a:pt x="4664" y="3738"/>
                </a:lnTo>
                <a:lnTo>
                  <a:pt x="4654" y="3768"/>
                </a:lnTo>
                <a:lnTo>
                  <a:pt x="4640" y="3793"/>
                </a:lnTo>
                <a:lnTo>
                  <a:pt x="4624" y="3818"/>
                </a:lnTo>
                <a:lnTo>
                  <a:pt x="4614" y="3828"/>
                </a:lnTo>
                <a:lnTo>
                  <a:pt x="4605" y="3837"/>
                </a:lnTo>
                <a:lnTo>
                  <a:pt x="4293" y="4125"/>
                </a:lnTo>
                <a:lnTo>
                  <a:pt x="4282" y="4135"/>
                </a:lnTo>
                <a:lnTo>
                  <a:pt x="4270" y="4144"/>
                </a:lnTo>
                <a:lnTo>
                  <a:pt x="4258" y="4151"/>
                </a:lnTo>
                <a:lnTo>
                  <a:pt x="4244" y="4158"/>
                </a:lnTo>
                <a:lnTo>
                  <a:pt x="4218" y="4168"/>
                </a:lnTo>
                <a:lnTo>
                  <a:pt x="4193" y="4175"/>
                </a:lnTo>
                <a:lnTo>
                  <a:pt x="4165" y="4177"/>
                </a:lnTo>
                <a:lnTo>
                  <a:pt x="4136" y="4177"/>
                </a:lnTo>
                <a:lnTo>
                  <a:pt x="4108" y="4175"/>
                </a:lnTo>
                <a:lnTo>
                  <a:pt x="4080" y="4168"/>
                </a:lnTo>
                <a:lnTo>
                  <a:pt x="3859" y="4353"/>
                </a:lnTo>
                <a:lnTo>
                  <a:pt x="3833" y="4374"/>
                </a:lnTo>
                <a:lnTo>
                  <a:pt x="3807" y="4389"/>
                </a:lnTo>
                <a:lnTo>
                  <a:pt x="3782" y="4401"/>
                </a:lnTo>
                <a:lnTo>
                  <a:pt x="3752" y="4412"/>
                </a:lnTo>
                <a:lnTo>
                  <a:pt x="3725" y="4417"/>
                </a:lnTo>
                <a:lnTo>
                  <a:pt x="3693" y="4419"/>
                </a:lnTo>
                <a:lnTo>
                  <a:pt x="3662" y="4419"/>
                </a:lnTo>
                <a:lnTo>
                  <a:pt x="3630" y="4413"/>
                </a:lnTo>
                <a:lnTo>
                  <a:pt x="3571" y="4401"/>
                </a:lnTo>
                <a:lnTo>
                  <a:pt x="3415" y="4527"/>
                </a:lnTo>
                <a:lnTo>
                  <a:pt x="3400" y="4539"/>
                </a:lnTo>
                <a:lnTo>
                  <a:pt x="3383" y="4551"/>
                </a:lnTo>
                <a:lnTo>
                  <a:pt x="3367" y="4560"/>
                </a:lnTo>
                <a:lnTo>
                  <a:pt x="3350" y="4570"/>
                </a:lnTo>
                <a:lnTo>
                  <a:pt x="3333" y="4577"/>
                </a:lnTo>
                <a:lnTo>
                  <a:pt x="3315" y="4584"/>
                </a:lnTo>
                <a:lnTo>
                  <a:pt x="3296" y="4591"/>
                </a:lnTo>
                <a:lnTo>
                  <a:pt x="3279" y="4595"/>
                </a:lnTo>
                <a:lnTo>
                  <a:pt x="3260" y="4600"/>
                </a:lnTo>
                <a:lnTo>
                  <a:pt x="3241" y="4602"/>
                </a:lnTo>
                <a:lnTo>
                  <a:pt x="3201" y="4605"/>
                </a:lnTo>
                <a:lnTo>
                  <a:pt x="3160" y="4603"/>
                </a:lnTo>
                <a:lnTo>
                  <a:pt x="3117" y="4598"/>
                </a:lnTo>
                <a:lnTo>
                  <a:pt x="2438" y="4493"/>
                </a:lnTo>
                <a:lnTo>
                  <a:pt x="2379" y="4482"/>
                </a:lnTo>
                <a:lnTo>
                  <a:pt x="2321" y="4472"/>
                </a:lnTo>
                <a:lnTo>
                  <a:pt x="2262" y="4458"/>
                </a:lnTo>
                <a:lnTo>
                  <a:pt x="2234" y="4450"/>
                </a:lnTo>
                <a:lnTo>
                  <a:pt x="2207" y="4441"/>
                </a:lnTo>
                <a:lnTo>
                  <a:pt x="2179" y="4431"/>
                </a:lnTo>
                <a:lnTo>
                  <a:pt x="2153" y="4419"/>
                </a:lnTo>
                <a:lnTo>
                  <a:pt x="2126" y="4405"/>
                </a:lnTo>
                <a:lnTo>
                  <a:pt x="2101" y="4389"/>
                </a:lnTo>
                <a:lnTo>
                  <a:pt x="2076" y="4374"/>
                </a:lnTo>
                <a:lnTo>
                  <a:pt x="2053" y="4355"/>
                </a:lnTo>
                <a:lnTo>
                  <a:pt x="2029" y="4334"/>
                </a:lnTo>
                <a:lnTo>
                  <a:pt x="2008" y="4310"/>
                </a:lnTo>
                <a:lnTo>
                  <a:pt x="855" y="3003"/>
                </a:lnTo>
                <a:lnTo>
                  <a:pt x="692" y="2923"/>
                </a:lnTo>
                <a:lnTo>
                  <a:pt x="815" y="2676"/>
                </a:lnTo>
                <a:lnTo>
                  <a:pt x="1024" y="2776"/>
                </a:lnTo>
                <a:lnTo>
                  <a:pt x="2122" y="4027"/>
                </a:lnTo>
                <a:lnTo>
                  <a:pt x="2160" y="4066"/>
                </a:lnTo>
                <a:lnTo>
                  <a:pt x="2195" y="4103"/>
                </a:lnTo>
                <a:lnTo>
                  <a:pt x="2227" y="4132"/>
                </a:lnTo>
                <a:lnTo>
                  <a:pt x="2262" y="4156"/>
                </a:lnTo>
                <a:lnTo>
                  <a:pt x="2279" y="4166"/>
                </a:lnTo>
                <a:lnTo>
                  <a:pt x="2297" y="4177"/>
                </a:lnTo>
                <a:lnTo>
                  <a:pt x="2314" y="4184"/>
                </a:lnTo>
                <a:lnTo>
                  <a:pt x="2333" y="4192"/>
                </a:lnTo>
                <a:lnTo>
                  <a:pt x="2352" y="4198"/>
                </a:lnTo>
                <a:lnTo>
                  <a:pt x="2373" y="4204"/>
                </a:lnTo>
                <a:lnTo>
                  <a:pt x="2414" y="4211"/>
                </a:lnTo>
                <a:lnTo>
                  <a:pt x="3132" y="4318"/>
                </a:lnTo>
                <a:lnTo>
                  <a:pt x="3156" y="4322"/>
                </a:lnTo>
                <a:lnTo>
                  <a:pt x="3179" y="4322"/>
                </a:lnTo>
                <a:lnTo>
                  <a:pt x="3200" y="4320"/>
                </a:lnTo>
                <a:lnTo>
                  <a:pt x="3219" y="4317"/>
                </a:lnTo>
                <a:lnTo>
                  <a:pt x="3236" y="4311"/>
                </a:lnTo>
                <a:lnTo>
                  <a:pt x="3251" y="4305"/>
                </a:lnTo>
                <a:lnTo>
                  <a:pt x="3265" y="4296"/>
                </a:lnTo>
                <a:lnTo>
                  <a:pt x="3279" y="4286"/>
                </a:lnTo>
                <a:lnTo>
                  <a:pt x="3409" y="4168"/>
                </a:lnTo>
                <a:lnTo>
                  <a:pt x="3426" y="4156"/>
                </a:lnTo>
                <a:lnTo>
                  <a:pt x="3441" y="4144"/>
                </a:lnTo>
                <a:lnTo>
                  <a:pt x="3459" y="4135"/>
                </a:lnTo>
                <a:lnTo>
                  <a:pt x="3476" y="4127"/>
                </a:lnTo>
                <a:lnTo>
                  <a:pt x="3495" y="4122"/>
                </a:lnTo>
                <a:lnTo>
                  <a:pt x="3512" y="4118"/>
                </a:lnTo>
                <a:lnTo>
                  <a:pt x="3529" y="4115"/>
                </a:lnTo>
                <a:lnTo>
                  <a:pt x="3548" y="4115"/>
                </a:lnTo>
                <a:lnTo>
                  <a:pt x="3566" y="4115"/>
                </a:lnTo>
                <a:lnTo>
                  <a:pt x="3585" y="4116"/>
                </a:lnTo>
                <a:lnTo>
                  <a:pt x="3602" y="4120"/>
                </a:lnTo>
                <a:lnTo>
                  <a:pt x="3621" y="4123"/>
                </a:lnTo>
                <a:lnTo>
                  <a:pt x="3638" y="4130"/>
                </a:lnTo>
                <a:lnTo>
                  <a:pt x="3656" y="4137"/>
                </a:lnTo>
                <a:lnTo>
                  <a:pt x="3690" y="4153"/>
                </a:lnTo>
                <a:lnTo>
                  <a:pt x="3915" y="3947"/>
                </a:lnTo>
                <a:lnTo>
                  <a:pt x="3928" y="3935"/>
                </a:lnTo>
                <a:lnTo>
                  <a:pt x="3942" y="3925"/>
                </a:lnTo>
                <a:lnTo>
                  <a:pt x="3958" y="3918"/>
                </a:lnTo>
                <a:lnTo>
                  <a:pt x="3973" y="3911"/>
                </a:lnTo>
                <a:lnTo>
                  <a:pt x="3989" y="3906"/>
                </a:lnTo>
                <a:lnTo>
                  <a:pt x="4004" y="3901"/>
                </a:lnTo>
                <a:lnTo>
                  <a:pt x="4020" y="3899"/>
                </a:lnTo>
                <a:lnTo>
                  <a:pt x="4035" y="3897"/>
                </a:lnTo>
                <a:lnTo>
                  <a:pt x="4065" y="3897"/>
                </a:lnTo>
                <a:lnTo>
                  <a:pt x="4091" y="3899"/>
                </a:lnTo>
                <a:lnTo>
                  <a:pt x="4115" y="3904"/>
                </a:lnTo>
                <a:lnTo>
                  <a:pt x="4134" y="3911"/>
                </a:lnTo>
                <a:lnTo>
                  <a:pt x="4403" y="3659"/>
                </a:lnTo>
                <a:lnTo>
                  <a:pt x="4398" y="3638"/>
                </a:lnTo>
                <a:lnTo>
                  <a:pt x="4395" y="3614"/>
                </a:lnTo>
                <a:lnTo>
                  <a:pt x="4395" y="3588"/>
                </a:lnTo>
                <a:lnTo>
                  <a:pt x="4398" y="3559"/>
                </a:lnTo>
                <a:lnTo>
                  <a:pt x="4401" y="3545"/>
                </a:lnTo>
                <a:lnTo>
                  <a:pt x="4405" y="3531"/>
                </a:lnTo>
                <a:lnTo>
                  <a:pt x="4410" y="3517"/>
                </a:lnTo>
                <a:lnTo>
                  <a:pt x="4417" y="3502"/>
                </a:lnTo>
                <a:lnTo>
                  <a:pt x="4424" y="3488"/>
                </a:lnTo>
                <a:lnTo>
                  <a:pt x="4433" y="3476"/>
                </a:lnTo>
                <a:lnTo>
                  <a:pt x="4443" y="3462"/>
                </a:lnTo>
                <a:lnTo>
                  <a:pt x="4455" y="3450"/>
                </a:lnTo>
                <a:lnTo>
                  <a:pt x="4704" y="3217"/>
                </a:lnTo>
                <a:lnTo>
                  <a:pt x="4716" y="3203"/>
                </a:lnTo>
                <a:lnTo>
                  <a:pt x="4724" y="3187"/>
                </a:lnTo>
                <a:lnTo>
                  <a:pt x="4731" y="3172"/>
                </a:lnTo>
                <a:lnTo>
                  <a:pt x="4735" y="3155"/>
                </a:lnTo>
                <a:lnTo>
                  <a:pt x="4736" y="3137"/>
                </a:lnTo>
                <a:lnTo>
                  <a:pt x="4733" y="3120"/>
                </a:lnTo>
                <a:lnTo>
                  <a:pt x="4728" y="3106"/>
                </a:lnTo>
                <a:lnTo>
                  <a:pt x="4723" y="3099"/>
                </a:lnTo>
                <a:lnTo>
                  <a:pt x="4717" y="3092"/>
                </a:lnTo>
                <a:lnTo>
                  <a:pt x="3635" y="1977"/>
                </a:lnTo>
                <a:lnTo>
                  <a:pt x="2740" y="2317"/>
                </a:lnTo>
                <a:lnTo>
                  <a:pt x="2716" y="2326"/>
                </a:lnTo>
                <a:lnTo>
                  <a:pt x="2692" y="2334"/>
                </a:lnTo>
                <a:lnTo>
                  <a:pt x="2668" y="2340"/>
                </a:lnTo>
                <a:lnTo>
                  <a:pt x="2645" y="2345"/>
                </a:lnTo>
                <a:lnTo>
                  <a:pt x="2621" y="2347"/>
                </a:lnTo>
                <a:lnTo>
                  <a:pt x="2599" y="2348"/>
                </a:lnTo>
                <a:lnTo>
                  <a:pt x="2576" y="2350"/>
                </a:lnTo>
                <a:lnTo>
                  <a:pt x="2556" y="2348"/>
                </a:lnTo>
                <a:lnTo>
                  <a:pt x="2533" y="2347"/>
                </a:lnTo>
                <a:lnTo>
                  <a:pt x="2512" y="2343"/>
                </a:lnTo>
                <a:lnTo>
                  <a:pt x="2492" y="2338"/>
                </a:lnTo>
                <a:lnTo>
                  <a:pt x="2473" y="2333"/>
                </a:lnTo>
                <a:lnTo>
                  <a:pt x="2452" y="2326"/>
                </a:lnTo>
                <a:lnTo>
                  <a:pt x="2431" y="2319"/>
                </a:lnTo>
                <a:lnTo>
                  <a:pt x="2393" y="2300"/>
                </a:lnTo>
                <a:lnTo>
                  <a:pt x="2171" y="2184"/>
                </a:lnTo>
                <a:lnTo>
                  <a:pt x="2858" y="1454"/>
                </a:lnTo>
                <a:lnTo>
                  <a:pt x="1618" y="1071"/>
                </a:lnTo>
                <a:lnTo>
                  <a:pt x="1744" y="820"/>
                </a:lnTo>
                <a:lnTo>
                  <a:pt x="2934" y="1188"/>
                </a:lnTo>
                <a:lnTo>
                  <a:pt x="3036" y="1088"/>
                </a:lnTo>
                <a:lnTo>
                  <a:pt x="3074" y="1053"/>
                </a:lnTo>
                <a:lnTo>
                  <a:pt x="3110" y="1022"/>
                </a:lnTo>
                <a:lnTo>
                  <a:pt x="3131" y="1008"/>
                </a:lnTo>
                <a:lnTo>
                  <a:pt x="3150" y="995"/>
                </a:lnTo>
                <a:lnTo>
                  <a:pt x="3170" y="982"/>
                </a:lnTo>
                <a:lnTo>
                  <a:pt x="3193" y="970"/>
                </a:lnTo>
                <a:lnTo>
                  <a:pt x="3213" y="962"/>
                </a:lnTo>
                <a:lnTo>
                  <a:pt x="3238" y="953"/>
                </a:lnTo>
                <a:lnTo>
                  <a:pt x="3262" y="944"/>
                </a:lnTo>
                <a:lnTo>
                  <a:pt x="3288" y="939"/>
                </a:lnTo>
                <a:lnTo>
                  <a:pt x="3314" y="934"/>
                </a:lnTo>
                <a:lnTo>
                  <a:pt x="3341" y="931"/>
                </a:lnTo>
                <a:lnTo>
                  <a:pt x="3372" y="927"/>
                </a:lnTo>
                <a:lnTo>
                  <a:pt x="3403" y="927"/>
                </a:lnTo>
                <a:lnTo>
                  <a:pt x="4533" y="927"/>
                </a:lnTo>
                <a:lnTo>
                  <a:pt x="4951" y="734"/>
                </a:lnTo>
                <a:lnTo>
                  <a:pt x="5073" y="981"/>
                </a:lnTo>
                <a:lnTo>
                  <a:pt x="4590" y="1203"/>
                </a:lnTo>
                <a:lnTo>
                  <a:pt x="3403" y="1203"/>
                </a:lnTo>
                <a:lnTo>
                  <a:pt x="3386" y="1203"/>
                </a:lnTo>
                <a:lnTo>
                  <a:pt x="3371" y="1207"/>
                </a:lnTo>
                <a:lnTo>
                  <a:pt x="3355" y="1210"/>
                </a:lnTo>
                <a:lnTo>
                  <a:pt x="3338" y="1214"/>
                </a:lnTo>
                <a:lnTo>
                  <a:pt x="3322" y="1221"/>
                </a:lnTo>
                <a:lnTo>
                  <a:pt x="3305" y="1228"/>
                </a:lnTo>
                <a:lnTo>
                  <a:pt x="3274" y="1245"/>
                </a:lnTo>
                <a:lnTo>
                  <a:pt x="3243" y="1266"/>
                </a:lnTo>
                <a:lnTo>
                  <a:pt x="3212" y="1290"/>
                </a:lnTo>
                <a:lnTo>
                  <a:pt x="3184" y="1316"/>
                </a:lnTo>
                <a:lnTo>
                  <a:pt x="3156" y="1343"/>
                </a:lnTo>
                <a:lnTo>
                  <a:pt x="2397" y="2146"/>
                </a:lnTo>
                <a:lnTo>
                  <a:pt x="2442" y="2169"/>
                </a:lnTo>
                <a:lnTo>
                  <a:pt x="2469" y="2182"/>
                </a:lnTo>
                <a:lnTo>
                  <a:pt x="2495" y="2193"/>
                </a:lnTo>
                <a:lnTo>
                  <a:pt x="2519" y="2201"/>
                </a:lnTo>
                <a:lnTo>
                  <a:pt x="2545" y="2208"/>
                </a:lnTo>
                <a:lnTo>
                  <a:pt x="2573" y="2210"/>
                </a:lnTo>
                <a:lnTo>
                  <a:pt x="2600" y="2210"/>
                </a:lnTo>
                <a:lnTo>
                  <a:pt x="2628" y="2207"/>
                </a:lnTo>
                <a:lnTo>
                  <a:pt x="2659" y="2200"/>
                </a:lnTo>
                <a:lnTo>
                  <a:pt x="2692" y="2189"/>
                </a:lnTo>
                <a:lnTo>
                  <a:pt x="3671" y="1816"/>
                </a:lnTo>
                <a:lnTo>
                  <a:pt x="3996" y="2151"/>
                </a:lnTo>
                <a:lnTo>
                  <a:pt x="4075" y="2160"/>
                </a:lnTo>
                <a:lnTo>
                  <a:pt x="4155" y="2167"/>
                </a:lnTo>
                <a:lnTo>
                  <a:pt x="4232" y="2169"/>
                </a:lnTo>
                <a:lnTo>
                  <a:pt x="4312" y="2169"/>
                </a:lnTo>
                <a:lnTo>
                  <a:pt x="4391" y="2165"/>
                </a:lnTo>
                <a:lnTo>
                  <a:pt x="4471" y="2160"/>
                </a:lnTo>
                <a:lnTo>
                  <a:pt x="4550" y="2150"/>
                </a:lnTo>
                <a:lnTo>
                  <a:pt x="4628" y="2138"/>
                </a:lnTo>
                <a:lnTo>
                  <a:pt x="4652" y="2274"/>
                </a:lnTo>
                <a:lnTo>
                  <a:pt x="4590" y="2284"/>
                </a:lnTo>
                <a:lnTo>
                  <a:pt x="4526" y="2293"/>
                </a:lnTo>
                <a:lnTo>
                  <a:pt x="4462" y="2298"/>
                </a:lnTo>
                <a:lnTo>
                  <a:pt x="4400" y="2303"/>
                </a:lnTo>
                <a:lnTo>
                  <a:pt x="4336" y="2307"/>
                </a:lnTo>
                <a:lnTo>
                  <a:pt x="4272" y="2307"/>
                </a:lnTo>
                <a:lnTo>
                  <a:pt x="4208" y="2307"/>
                </a:lnTo>
                <a:lnTo>
                  <a:pt x="4144" y="2303"/>
                </a:lnTo>
                <a:lnTo>
                  <a:pt x="4983" y="3167"/>
                </a:lnTo>
                <a:close/>
                <a:moveTo>
                  <a:pt x="1623" y="4503"/>
                </a:moveTo>
                <a:lnTo>
                  <a:pt x="1324" y="4142"/>
                </a:lnTo>
                <a:lnTo>
                  <a:pt x="1214" y="4142"/>
                </a:lnTo>
                <a:lnTo>
                  <a:pt x="1190" y="4141"/>
                </a:lnTo>
                <a:lnTo>
                  <a:pt x="1167" y="4139"/>
                </a:lnTo>
                <a:lnTo>
                  <a:pt x="1143" y="4134"/>
                </a:lnTo>
                <a:lnTo>
                  <a:pt x="1121" y="4128"/>
                </a:lnTo>
                <a:lnTo>
                  <a:pt x="1100" y="4122"/>
                </a:lnTo>
                <a:lnTo>
                  <a:pt x="1077" y="4111"/>
                </a:lnTo>
                <a:lnTo>
                  <a:pt x="1057" y="4101"/>
                </a:lnTo>
                <a:lnTo>
                  <a:pt x="1038" y="4090"/>
                </a:lnTo>
                <a:lnTo>
                  <a:pt x="1019" y="4077"/>
                </a:lnTo>
                <a:lnTo>
                  <a:pt x="1000" y="4063"/>
                </a:lnTo>
                <a:lnTo>
                  <a:pt x="983" y="4047"/>
                </a:lnTo>
                <a:lnTo>
                  <a:pt x="967" y="4030"/>
                </a:lnTo>
                <a:lnTo>
                  <a:pt x="953" y="4013"/>
                </a:lnTo>
                <a:lnTo>
                  <a:pt x="939" y="3995"/>
                </a:lnTo>
                <a:lnTo>
                  <a:pt x="927" y="3975"/>
                </a:lnTo>
                <a:lnTo>
                  <a:pt x="917" y="3956"/>
                </a:lnTo>
                <a:lnTo>
                  <a:pt x="907" y="3935"/>
                </a:lnTo>
                <a:lnTo>
                  <a:pt x="900" y="3913"/>
                </a:lnTo>
                <a:lnTo>
                  <a:pt x="893" y="3892"/>
                </a:lnTo>
                <a:lnTo>
                  <a:pt x="888" y="3869"/>
                </a:lnTo>
                <a:lnTo>
                  <a:pt x="886" y="3845"/>
                </a:lnTo>
                <a:lnTo>
                  <a:pt x="884" y="3823"/>
                </a:lnTo>
                <a:lnTo>
                  <a:pt x="886" y="3799"/>
                </a:lnTo>
                <a:lnTo>
                  <a:pt x="889" y="3774"/>
                </a:lnTo>
                <a:lnTo>
                  <a:pt x="894" y="3750"/>
                </a:lnTo>
                <a:lnTo>
                  <a:pt x="901" y="3726"/>
                </a:lnTo>
                <a:lnTo>
                  <a:pt x="912" y="3702"/>
                </a:lnTo>
                <a:lnTo>
                  <a:pt x="924" y="3678"/>
                </a:lnTo>
                <a:lnTo>
                  <a:pt x="938" y="3654"/>
                </a:lnTo>
                <a:lnTo>
                  <a:pt x="955" y="3629"/>
                </a:lnTo>
                <a:lnTo>
                  <a:pt x="974" y="3605"/>
                </a:lnTo>
                <a:lnTo>
                  <a:pt x="996" y="3583"/>
                </a:lnTo>
                <a:lnTo>
                  <a:pt x="1088" y="3686"/>
                </a:lnTo>
                <a:lnTo>
                  <a:pt x="1076" y="3700"/>
                </a:lnTo>
                <a:lnTo>
                  <a:pt x="1065" y="3714"/>
                </a:lnTo>
                <a:lnTo>
                  <a:pt x="1057" y="3728"/>
                </a:lnTo>
                <a:lnTo>
                  <a:pt x="1048" y="3742"/>
                </a:lnTo>
                <a:lnTo>
                  <a:pt x="1041" y="3755"/>
                </a:lnTo>
                <a:lnTo>
                  <a:pt x="1036" y="3769"/>
                </a:lnTo>
                <a:lnTo>
                  <a:pt x="1033" y="3783"/>
                </a:lnTo>
                <a:lnTo>
                  <a:pt x="1029" y="3797"/>
                </a:lnTo>
                <a:lnTo>
                  <a:pt x="1027" y="3811"/>
                </a:lnTo>
                <a:lnTo>
                  <a:pt x="1026" y="3823"/>
                </a:lnTo>
                <a:lnTo>
                  <a:pt x="1026" y="3837"/>
                </a:lnTo>
                <a:lnTo>
                  <a:pt x="1027" y="3850"/>
                </a:lnTo>
                <a:lnTo>
                  <a:pt x="1033" y="3875"/>
                </a:lnTo>
                <a:lnTo>
                  <a:pt x="1041" y="3899"/>
                </a:lnTo>
                <a:lnTo>
                  <a:pt x="1055" y="3921"/>
                </a:lnTo>
                <a:lnTo>
                  <a:pt x="1071" y="3942"/>
                </a:lnTo>
                <a:lnTo>
                  <a:pt x="1090" y="3959"/>
                </a:lnTo>
                <a:lnTo>
                  <a:pt x="1110" y="3975"/>
                </a:lnTo>
                <a:lnTo>
                  <a:pt x="1133" y="3987"/>
                </a:lnTo>
                <a:lnTo>
                  <a:pt x="1159" y="3995"/>
                </a:lnTo>
                <a:lnTo>
                  <a:pt x="1185" y="4002"/>
                </a:lnTo>
                <a:lnTo>
                  <a:pt x="1214" y="4004"/>
                </a:lnTo>
                <a:lnTo>
                  <a:pt x="1371" y="4004"/>
                </a:lnTo>
                <a:lnTo>
                  <a:pt x="1516" y="4166"/>
                </a:lnTo>
                <a:lnTo>
                  <a:pt x="1715" y="4401"/>
                </a:lnTo>
                <a:lnTo>
                  <a:pt x="1623" y="4503"/>
                </a:lnTo>
                <a:close/>
                <a:moveTo>
                  <a:pt x="5039" y="2830"/>
                </a:moveTo>
                <a:lnTo>
                  <a:pt x="5835" y="2504"/>
                </a:lnTo>
                <a:lnTo>
                  <a:pt x="5959" y="2752"/>
                </a:lnTo>
                <a:lnTo>
                  <a:pt x="5248" y="3044"/>
                </a:lnTo>
                <a:lnTo>
                  <a:pt x="5039" y="2830"/>
                </a:lnTo>
                <a:close/>
                <a:moveTo>
                  <a:pt x="6736" y="173"/>
                </a:moveTo>
                <a:lnTo>
                  <a:pt x="6736" y="2911"/>
                </a:lnTo>
                <a:lnTo>
                  <a:pt x="6398" y="3075"/>
                </a:lnTo>
                <a:lnTo>
                  <a:pt x="5199" y="615"/>
                </a:lnTo>
                <a:lnTo>
                  <a:pt x="6420" y="26"/>
                </a:lnTo>
                <a:lnTo>
                  <a:pt x="6437" y="19"/>
                </a:lnTo>
                <a:lnTo>
                  <a:pt x="6455" y="12"/>
                </a:lnTo>
                <a:lnTo>
                  <a:pt x="6470" y="7"/>
                </a:lnTo>
                <a:lnTo>
                  <a:pt x="6487" y="3"/>
                </a:lnTo>
                <a:lnTo>
                  <a:pt x="6503" y="2"/>
                </a:lnTo>
                <a:lnTo>
                  <a:pt x="6518" y="0"/>
                </a:lnTo>
                <a:lnTo>
                  <a:pt x="6548" y="0"/>
                </a:lnTo>
                <a:lnTo>
                  <a:pt x="6575" y="3"/>
                </a:lnTo>
                <a:lnTo>
                  <a:pt x="6601" y="12"/>
                </a:lnTo>
                <a:lnTo>
                  <a:pt x="6625" y="21"/>
                </a:lnTo>
                <a:lnTo>
                  <a:pt x="6648" y="35"/>
                </a:lnTo>
                <a:lnTo>
                  <a:pt x="6667" y="48"/>
                </a:lnTo>
                <a:lnTo>
                  <a:pt x="6684" y="66"/>
                </a:lnTo>
                <a:lnTo>
                  <a:pt x="6700" y="83"/>
                </a:lnTo>
                <a:lnTo>
                  <a:pt x="6712" y="102"/>
                </a:lnTo>
                <a:lnTo>
                  <a:pt x="6722" y="119"/>
                </a:lnTo>
                <a:lnTo>
                  <a:pt x="6729" y="138"/>
                </a:lnTo>
                <a:lnTo>
                  <a:pt x="6734" y="155"/>
                </a:lnTo>
                <a:lnTo>
                  <a:pt x="6736" y="173"/>
                </a:lnTo>
                <a:close/>
              </a:path>
            </a:pathLst>
          </a:custGeom>
          <a:solidFill>
            <a:schemeClr val="accent4"/>
          </a:solidFill>
          <a:ln w="9525">
            <a:noFill/>
            <a:round/>
            <a:headEnd/>
            <a:tailEnd/>
          </a:ln>
        </p:spPr>
        <p:txBody>
          <a:bodyPr/>
          <a:lstStyle/>
          <a:p>
            <a:endParaRPr lang="de-DE" sz="1799"/>
          </a:p>
        </p:txBody>
      </p:sp>
      <p:sp>
        <p:nvSpPr>
          <p:cNvPr id="20" name="Freeform 38"/>
          <p:cNvSpPr>
            <a:spLocks noChangeAspect="1" noEditPoints="1"/>
          </p:cNvSpPr>
          <p:nvPr/>
        </p:nvSpPr>
        <p:spPr bwMode="auto">
          <a:xfrm>
            <a:off x="709647" y="4120295"/>
            <a:ext cx="587069" cy="756843"/>
          </a:xfrm>
          <a:custGeom>
            <a:avLst/>
            <a:gdLst>
              <a:gd name="T0" fmla="*/ 2147483647 w 3704"/>
              <a:gd name="T1" fmla="*/ 2147483647 h 4763"/>
              <a:gd name="T2" fmla="*/ 2147483647 w 3704"/>
              <a:gd name="T3" fmla="*/ 2147483647 h 4763"/>
              <a:gd name="T4" fmla="*/ 2147483647 w 3704"/>
              <a:gd name="T5" fmla="*/ 2147483647 h 4763"/>
              <a:gd name="T6" fmla="*/ 2147483647 w 3704"/>
              <a:gd name="T7" fmla="*/ 2147483647 h 4763"/>
              <a:gd name="T8" fmla="*/ 2147483647 w 3704"/>
              <a:gd name="T9" fmla="*/ 2147483647 h 4763"/>
              <a:gd name="T10" fmla="*/ 2147483647 w 3704"/>
              <a:gd name="T11" fmla="*/ 2147483647 h 4763"/>
              <a:gd name="T12" fmla="*/ 2147483647 w 3704"/>
              <a:gd name="T13" fmla="*/ 2147483647 h 4763"/>
              <a:gd name="T14" fmla="*/ 2147483647 w 3704"/>
              <a:gd name="T15" fmla="*/ 2147483647 h 4763"/>
              <a:gd name="T16" fmla="*/ 2147483647 w 3704"/>
              <a:gd name="T17" fmla="*/ 2147483647 h 4763"/>
              <a:gd name="T18" fmla="*/ 2147483647 w 3704"/>
              <a:gd name="T19" fmla="*/ 2147483647 h 4763"/>
              <a:gd name="T20" fmla="*/ 2147483647 w 3704"/>
              <a:gd name="T21" fmla="*/ 2147483647 h 4763"/>
              <a:gd name="T22" fmla="*/ 2147483647 w 3704"/>
              <a:gd name="T23" fmla="*/ 2147483647 h 4763"/>
              <a:gd name="T24" fmla="*/ 2147483647 w 3704"/>
              <a:gd name="T25" fmla="*/ 2147483647 h 4763"/>
              <a:gd name="T26" fmla="*/ 2147483647 w 3704"/>
              <a:gd name="T27" fmla="*/ 2147483647 h 4763"/>
              <a:gd name="T28" fmla="*/ 2147483647 w 3704"/>
              <a:gd name="T29" fmla="*/ 2147483647 h 4763"/>
              <a:gd name="T30" fmla="*/ 2147483647 w 3704"/>
              <a:gd name="T31" fmla="*/ 2147483647 h 4763"/>
              <a:gd name="T32" fmla="*/ 2147483647 w 3704"/>
              <a:gd name="T33" fmla="*/ 2147483647 h 4763"/>
              <a:gd name="T34" fmla="*/ 2147483647 w 3704"/>
              <a:gd name="T35" fmla="*/ 2147483647 h 4763"/>
              <a:gd name="T36" fmla="*/ 2147483647 w 3704"/>
              <a:gd name="T37" fmla="*/ 2147483647 h 4763"/>
              <a:gd name="T38" fmla="*/ 2147483647 w 3704"/>
              <a:gd name="T39" fmla="*/ 2147483647 h 4763"/>
              <a:gd name="T40" fmla="*/ 2147483647 w 3704"/>
              <a:gd name="T41" fmla="*/ 2147483647 h 4763"/>
              <a:gd name="T42" fmla="*/ 2147483647 w 3704"/>
              <a:gd name="T43" fmla="*/ 2147483647 h 4763"/>
              <a:gd name="T44" fmla="*/ 2147483647 w 3704"/>
              <a:gd name="T45" fmla="*/ 2147483647 h 4763"/>
              <a:gd name="T46" fmla="*/ 2147483647 w 3704"/>
              <a:gd name="T47" fmla="*/ 2147483647 h 4763"/>
              <a:gd name="T48" fmla="*/ 2147483647 w 3704"/>
              <a:gd name="T49" fmla="*/ 2147483647 h 4763"/>
              <a:gd name="T50" fmla="*/ 2147483647 w 3704"/>
              <a:gd name="T51" fmla="*/ 2147483647 h 4763"/>
              <a:gd name="T52" fmla="*/ 0 w 3704"/>
              <a:gd name="T53" fmla="*/ 2147483647 h 4763"/>
              <a:gd name="T54" fmla="*/ 0 w 3704"/>
              <a:gd name="T55" fmla="*/ 2147483647 h 4763"/>
              <a:gd name="T56" fmla="*/ 2147483647 w 3704"/>
              <a:gd name="T57" fmla="*/ 2147483647 h 4763"/>
              <a:gd name="T58" fmla="*/ 2147483647 w 3704"/>
              <a:gd name="T59" fmla="*/ 2147483647 h 4763"/>
              <a:gd name="T60" fmla="*/ 2147483647 w 3704"/>
              <a:gd name="T61" fmla="*/ 2147483647 h 4763"/>
              <a:gd name="T62" fmla="*/ 2147483647 w 3704"/>
              <a:gd name="T63" fmla="*/ 2147483647 h 4763"/>
              <a:gd name="T64" fmla="*/ 2147483647 w 3704"/>
              <a:gd name="T65" fmla="*/ 2147483647 h 4763"/>
              <a:gd name="T66" fmla="*/ 2147483647 w 3704"/>
              <a:gd name="T67" fmla="*/ 2147483647 h 4763"/>
              <a:gd name="T68" fmla="*/ 2147483647 w 3704"/>
              <a:gd name="T69" fmla="*/ 2147483647 h 4763"/>
              <a:gd name="T70" fmla="*/ 2147483647 w 3704"/>
              <a:gd name="T71" fmla="*/ 2147483647 h 4763"/>
              <a:gd name="T72" fmla="*/ 2147483647 w 3704"/>
              <a:gd name="T73" fmla="*/ 2147483647 h 4763"/>
              <a:gd name="T74" fmla="*/ 2147483647 w 3704"/>
              <a:gd name="T75" fmla="*/ 2147483647 h 4763"/>
              <a:gd name="T76" fmla="*/ 2147483647 w 3704"/>
              <a:gd name="T77" fmla="*/ 2147483647 h 4763"/>
              <a:gd name="T78" fmla="*/ 2147483647 w 3704"/>
              <a:gd name="T79" fmla="*/ 2147483647 h 4763"/>
              <a:gd name="T80" fmla="*/ 2147483647 w 3704"/>
              <a:gd name="T81" fmla="*/ 2147483647 h 4763"/>
              <a:gd name="T82" fmla="*/ 2147483647 w 3704"/>
              <a:gd name="T83" fmla="*/ 2147483647 h 4763"/>
              <a:gd name="T84" fmla="*/ 2147483647 w 3704"/>
              <a:gd name="T85" fmla="*/ 2147483647 h 4763"/>
              <a:gd name="T86" fmla="*/ 2147483647 w 3704"/>
              <a:gd name="T87" fmla="*/ 2147483647 h 4763"/>
              <a:gd name="T88" fmla="*/ 2147483647 w 3704"/>
              <a:gd name="T89" fmla="*/ 2147483647 h 4763"/>
              <a:gd name="T90" fmla="*/ 2147483647 w 3704"/>
              <a:gd name="T91" fmla="*/ 2147483647 h 4763"/>
              <a:gd name="T92" fmla="*/ 2147483647 w 3704"/>
              <a:gd name="T93" fmla="*/ 2147483647 h 4763"/>
              <a:gd name="T94" fmla="*/ 2147483647 w 3704"/>
              <a:gd name="T95" fmla="*/ 2147483647 h 4763"/>
              <a:gd name="T96" fmla="*/ 2147483647 w 3704"/>
              <a:gd name="T97" fmla="*/ 2147483647 h 4763"/>
              <a:gd name="T98" fmla="*/ 2147483647 w 3704"/>
              <a:gd name="T99" fmla="*/ 2147483647 h 4763"/>
              <a:gd name="T100" fmla="*/ 2147483647 w 3704"/>
              <a:gd name="T101" fmla="*/ 0 h 4763"/>
              <a:gd name="T102" fmla="*/ 2147483647 w 3704"/>
              <a:gd name="T103" fmla="*/ 0 h 4763"/>
              <a:gd name="T104" fmla="*/ 2147483647 w 3704"/>
              <a:gd name="T105" fmla="*/ 2147483647 h 4763"/>
              <a:gd name="T106" fmla="*/ 2147483647 w 3704"/>
              <a:gd name="T107" fmla="*/ 2147483647 h 4763"/>
              <a:gd name="T108" fmla="*/ 2147483647 w 3704"/>
              <a:gd name="T109" fmla="*/ 2147483647 h 4763"/>
              <a:gd name="T110" fmla="*/ 2147483647 w 3704"/>
              <a:gd name="T111" fmla="*/ 2147483647 h 4763"/>
              <a:gd name="T112" fmla="*/ 2147483647 w 3704"/>
              <a:gd name="T113" fmla="*/ 2147483647 h 4763"/>
              <a:gd name="T114" fmla="*/ 2147483647 w 3704"/>
              <a:gd name="T115" fmla="*/ 2147483647 h 4763"/>
              <a:gd name="T116" fmla="*/ 2147483647 w 3704"/>
              <a:gd name="T117" fmla="*/ 2147483647 h 4763"/>
              <a:gd name="T118" fmla="*/ 2147483647 w 3704"/>
              <a:gd name="T119" fmla="*/ 2147483647 h 476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704"/>
              <a:gd name="T181" fmla="*/ 0 h 4763"/>
              <a:gd name="T182" fmla="*/ 3704 w 3704"/>
              <a:gd name="T183" fmla="*/ 4763 h 476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704" h="4763">
                <a:moveTo>
                  <a:pt x="577" y="554"/>
                </a:moveTo>
                <a:lnTo>
                  <a:pt x="577" y="337"/>
                </a:lnTo>
                <a:lnTo>
                  <a:pt x="3327" y="337"/>
                </a:lnTo>
                <a:lnTo>
                  <a:pt x="3327" y="4213"/>
                </a:lnTo>
                <a:lnTo>
                  <a:pt x="3074" y="4213"/>
                </a:lnTo>
                <a:lnTo>
                  <a:pt x="3074" y="4115"/>
                </a:lnTo>
                <a:lnTo>
                  <a:pt x="3229" y="4115"/>
                </a:lnTo>
                <a:lnTo>
                  <a:pt x="3229" y="435"/>
                </a:lnTo>
                <a:lnTo>
                  <a:pt x="675" y="435"/>
                </a:lnTo>
                <a:lnTo>
                  <a:pt x="675" y="554"/>
                </a:lnTo>
                <a:lnTo>
                  <a:pt x="577" y="554"/>
                </a:lnTo>
                <a:close/>
                <a:moveTo>
                  <a:pt x="528" y="3793"/>
                </a:moveTo>
                <a:lnTo>
                  <a:pt x="2020" y="3793"/>
                </a:lnTo>
                <a:lnTo>
                  <a:pt x="2020" y="3890"/>
                </a:lnTo>
                <a:lnTo>
                  <a:pt x="528" y="3890"/>
                </a:lnTo>
                <a:lnTo>
                  <a:pt x="528" y="3793"/>
                </a:lnTo>
                <a:close/>
                <a:moveTo>
                  <a:pt x="2685" y="1426"/>
                </a:moveTo>
                <a:lnTo>
                  <a:pt x="2198" y="945"/>
                </a:lnTo>
                <a:lnTo>
                  <a:pt x="2198" y="1426"/>
                </a:lnTo>
                <a:lnTo>
                  <a:pt x="2685" y="1426"/>
                </a:lnTo>
                <a:close/>
                <a:moveTo>
                  <a:pt x="195" y="849"/>
                </a:moveTo>
                <a:lnTo>
                  <a:pt x="195" y="4568"/>
                </a:lnTo>
                <a:lnTo>
                  <a:pt x="2768" y="4568"/>
                </a:lnTo>
                <a:lnTo>
                  <a:pt x="2769" y="1718"/>
                </a:lnTo>
                <a:lnTo>
                  <a:pt x="2964" y="1718"/>
                </a:lnTo>
                <a:lnTo>
                  <a:pt x="2962" y="4763"/>
                </a:lnTo>
                <a:lnTo>
                  <a:pt x="0" y="4763"/>
                </a:lnTo>
                <a:lnTo>
                  <a:pt x="0" y="654"/>
                </a:lnTo>
                <a:lnTo>
                  <a:pt x="2190" y="654"/>
                </a:lnTo>
                <a:lnTo>
                  <a:pt x="2965" y="1428"/>
                </a:lnTo>
                <a:lnTo>
                  <a:pt x="2964" y="1621"/>
                </a:lnTo>
                <a:lnTo>
                  <a:pt x="2003" y="1621"/>
                </a:lnTo>
                <a:lnTo>
                  <a:pt x="2003" y="849"/>
                </a:lnTo>
                <a:lnTo>
                  <a:pt x="195" y="849"/>
                </a:lnTo>
                <a:close/>
                <a:moveTo>
                  <a:pt x="528" y="2209"/>
                </a:moveTo>
                <a:lnTo>
                  <a:pt x="2434" y="2209"/>
                </a:lnTo>
                <a:lnTo>
                  <a:pt x="2434" y="2306"/>
                </a:lnTo>
                <a:lnTo>
                  <a:pt x="528" y="2306"/>
                </a:lnTo>
                <a:lnTo>
                  <a:pt x="528" y="2209"/>
                </a:lnTo>
                <a:close/>
                <a:moveTo>
                  <a:pt x="528" y="2737"/>
                </a:moveTo>
                <a:lnTo>
                  <a:pt x="2434" y="2737"/>
                </a:lnTo>
                <a:lnTo>
                  <a:pt x="2434" y="2834"/>
                </a:lnTo>
                <a:lnTo>
                  <a:pt x="528" y="2834"/>
                </a:lnTo>
                <a:lnTo>
                  <a:pt x="528" y="2737"/>
                </a:lnTo>
                <a:close/>
                <a:moveTo>
                  <a:pt x="528" y="3265"/>
                </a:moveTo>
                <a:lnTo>
                  <a:pt x="2434" y="3265"/>
                </a:lnTo>
                <a:lnTo>
                  <a:pt x="2434" y="3363"/>
                </a:lnTo>
                <a:lnTo>
                  <a:pt x="528" y="3363"/>
                </a:lnTo>
                <a:lnTo>
                  <a:pt x="528" y="3265"/>
                </a:lnTo>
                <a:close/>
                <a:moveTo>
                  <a:pt x="964" y="218"/>
                </a:moveTo>
                <a:lnTo>
                  <a:pt x="964" y="0"/>
                </a:lnTo>
                <a:lnTo>
                  <a:pt x="3704" y="0"/>
                </a:lnTo>
                <a:lnTo>
                  <a:pt x="3704" y="3896"/>
                </a:lnTo>
                <a:lnTo>
                  <a:pt x="3452" y="3896"/>
                </a:lnTo>
                <a:lnTo>
                  <a:pt x="3452" y="3799"/>
                </a:lnTo>
                <a:lnTo>
                  <a:pt x="3607" y="3799"/>
                </a:lnTo>
                <a:lnTo>
                  <a:pt x="3607" y="97"/>
                </a:lnTo>
                <a:lnTo>
                  <a:pt x="1062" y="97"/>
                </a:lnTo>
                <a:lnTo>
                  <a:pt x="1062" y="218"/>
                </a:lnTo>
                <a:lnTo>
                  <a:pt x="964" y="218"/>
                </a:lnTo>
                <a:close/>
              </a:path>
            </a:pathLst>
          </a:custGeom>
          <a:solidFill>
            <a:schemeClr val="accent4"/>
          </a:solidFill>
          <a:ln w="9525">
            <a:noFill/>
            <a:round/>
            <a:headEnd/>
            <a:tailEnd/>
          </a:ln>
        </p:spPr>
        <p:txBody>
          <a:bodyPr/>
          <a:lstStyle/>
          <a:p>
            <a:endParaRPr lang="de-DE" sz="1799"/>
          </a:p>
        </p:txBody>
      </p:sp>
      <p:sp>
        <p:nvSpPr>
          <p:cNvPr id="21" name="Freeform 83"/>
          <p:cNvSpPr>
            <a:spLocks noChangeAspect="1" noEditPoints="1"/>
          </p:cNvSpPr>
          <p:nvPr/>
        </p:nvSpPr>
        <p:spPr bwMode="auto">
          <a:xfrm>
            <a:off x="754466" y="3116835"/>
            <a:ext cx="470672" cy="711513"/>
          </a:xfrm>
          <a:custGeom>
            <a:avLst/>
            <a:gdLst>
              <a:gd name="T0" fmla="*/ 2147483647 w 3154"/>
              <a:gd name="T1" fmla="*/ 2147483647 h 4763"/>
              <a:gd name="T2" fmla="*/ 2147483647 w 3154"/>
              <a:gd name="T3" fmla="*/ 2147483647 h 4763"/>
              <a:gd name="T4" fmla="*/ 2147483647 w 3154"/>
              <a:gd name="T5" fmla="*/ 2147483647 h 4763"/>
              <a:gd name="T6" fmla="*/ 2147483647 w 3154"/>
              <a:gd name="T7" fmla="*/ 2147483647 h 4763"/>
              <a:gd name="T8" fmla="*/ 2147483647 w 3154"/>
              <a:gd name="T9" fmla="*/ 2147483647 h 4763"/>
              <a:gd name="T10" fmla="*/ 2147483647 w 3154"/>
              <a:gd name="T11" fmla="*/ 2147483647 h 4763"/>
              <a:gd name="T12" fmla="*/ 2147483647 w 3154"/>
              <a:gd name="T13" fmla="*/ 2147483647 h 4763"/>
              <a:gd name="T14" fmla="*/ 2147483647 w 3154"/>
              <a:gd name="T15" fmla="*/ 2147483647 h 4763"/>
              <a:gd name="T16" fmla="*/ 2147483647 w 3154"/>
              <a:gd name="T17" fmla="*/ 2147483647 h 4763"/>
              <a:gd name="T18" fmla="*/ 2147483647 w 3154"/>
              <a:gd name="T19" fmla="*/ 2147483647 h 4763"/>
              <a:gd name="T20" fmla="*/ 2147483647 w 3154"/>
              <a:gd name="T21" fmla="*/ 2147483647 h 4763"/>
              <a:gd name="T22" fmla="*/ 2147483647 w 3154"/>
              <a:gd name="T23" fmla="*/ 2147483647 h 4763"/>
              <a:gd name="T24" fmla="*/ 2147483647 w 3154"/>
              <a:gd name="T25" fmla="*/ 2147483647 h 4763"/>
              <a:gd name="T26" fmla="*/ 2147483647 w 3154"/>
              <a:gd name="T27" fmla="*/ 2147483647 h 4763"/>
              <a:gd name="T28" fmla="*/ 2147483647 w 3154"/>
              <a:gd name="T29" fmla="*/ 2147483647 h 4763"/>
              <a:gd name="T30" fmla="*/ 2147483647 w 3154"/>
              <a:gd name="T31" fmla="*/ 2147483647 h 4763"/>
              <a:gd name="T32" fmla="*/ 2147483647 w 3154"/>
              <a:gd name="T33" fmla="*/ 2147483647 h 4763"/>
              <a:gd name="T34" fmla="*/ 2147483647 w 3154"/>
              <a:gd name="T35" fmla="*/ 2147483647 h 4763"/>
              <a:gd name="T36" fmla="*/ 2147483647 w 3154"/>
              <a:gd name="T37" fmla="*/ 2147483647 h 4763"/>
              <a:gd name="T38" fmla="*/ 2147483647 w 3154"/>
              <a:gd name="T39" fmla="*/ 2147483647 h 4763"/>
              <a:gd name="T40" fmla="*/ 2147483647 w 3154"/>
              <a:gd name="T41" fmla="*/ 2147483647 h 4763"/>
              <a:gd name="T42" fmla="*/ 2147483647 w 3154"/>
              <a:gd name="T43" fmla="*/ 2147483647 h 4763"/>
              <a:gd name="T44" fmla="*/ 2147483647 w 3154"/>
              <a:gd name="T45" fmla="*/ 2147483647 h 4763"/>
              <a:gd name="T46" fmla="*/ 2147483647 w 3154"/>
              <a:gd name="T47" fmla="*/ 2147483647 h 4763"/>
              <a:gd name="T48" fmla="*/ 2147483647 w 3154"/>
              <a:gd name="T49" fmla="*/ 2147483647 h 4763"/>
              <a:gd name="T50" fmla="*/ 2147483647 w 3154"/>
              <a:gd name="T51" fmla="*/ 2147483647 h 4763"/>
              <a:gd name="T52" fmla="*/ 2147483647 w 3154"/>
              <a:gd name="T53" fmla="*/ 2147483647 h 4763"/>
              <a:gd name="T54" fmla="*/ 2147483647 w 3154"/>
              <a:gd name="T55" fmla="*/ 2147483647 h 4763"/>
              <a:gd name="T56" fmla="*/ 2147483647 w 3154"/>
              <a:gd name="T57" fmla="*/ 2147483647 h 4763"/>
              <a:gd name="T58" fmla="*/ 2147483647 w 3154"/>
              <a:gd name="T59" fmla="*/ 2147483647 h 4763"/>
              <a:gd name="T60" fmla="*/ 2147483647 w 3154"/>
              <a:gd name="T61" fmla="*/ 2147483647 h 4763"/>
              <a:gd name="T62" fmla="*/ 2147483647 w 3154"/>
              <a:gd name="T63" fmla="*/ 2147483647 h 4763"/>
              <a:gd name="T64" fmla="*/ 2147483647 w 3154"/>
              <a:gd name="T65" fmla="*/ 2147483647 h 4763"/>
              <a:gd name="T66" fmla="*/ 2147483647 w 3154"/>
              <a:gd name="T67" fmla="*/ 2147483647 h 4763"/>
              <a:gd name="T68" fmla="*/ 2147483647 w 3154"/>
              <a:gd name="T69" fmla="*/ 2147483647 h 4763"/>
              <a:gd name="T70" fmla="*/ 2147483647 w 3154"/>
              <a:gd name="T71" fmla="*/ 2147483647 h 4763"/>
              <a:gd name="T72" fmla="*/ 2147483647 w 3154"/>
              <a:gd name="T73" fmla="*/ 2147483647 h 4763"/>
              <a:gd name="T74" fmla="*/ 2147483647 w 3154"/>
              <a:gd name="T75" fmla="*/ 2147483647 h 4763"/>
              <a:gd name="T76" fmla="*/ 2147483647 w 3154"/>
              <a:gd name="T77" fmla="*/ 2147483647 h 4763"/>
              <a:gd name="T78" fmla="*/ 2147483647 w 3154"/>
              <a:gd name="T79" fmla="*/ 2147483647 h 4763"/>
              <a:gd name="T80" fmla="*/ 2147483647 w 3154"/>
              <a:gd name="T81" fmla="*/ 2147483647 h 4763"/>
              <a:gd name="T82" fmla="*/ 2147483647 w 3154"/>
              <a:gd name="T83" fmla="*/ 2147483647 h 4763"/>
              <a:gd name="T84" fmla="*/ 2147483647 w 3154"/>
              <a:gd name="T85" fmla="*/ 2147483647 h 4763"/>
              <a:gd name="T86" fmla="*/ 2147483647 w 3154"/>
              <a:gd name="T87" fmla="*/ 2147483647 h 4763"/>
              <a:gd name="T88" fmla="*/ 2147483647 w 3154"/>
              <a:gd name="T89" fmla="*/ 2147483647 h 4763"/>
              <a:gd name="T90" fmla="*/ 2147483647 w 3154"/>
              <a:gd name="T91" fmla="*/ 2147483647 h 4763"/>
              <a:gd name="T92" fmla="*/ 2147483647 w 3154"/>
              <a:gd name="T93" fmla="*/ 2147483647 h 4763"/>
              <a:gd name="T94" fmla="*/ 2147483647 w 3154"/>
              <a:gd name="T95" fmla="*/ 2147483647 h 4763"/>
              <a:gd name="T96" fmla="*/ 2147483647 w 3154"/>
              <a:gd name="T97" fmla="*/ 2147483647 h 4763"/>
              <a:gd name="T98" fmla="*/ 2147483647 w 3154"/>
              <a:gd name="T99" fmla="*/ 2147483647 h 4763"/>
              <a:gd name="T100" fmla="*/ 2147483647 w 3154"/>
              <a:gd name="T101" fmla="*/ 2147483647 h 4763"/>
              <a:gd name="T102" fmla="*/ 2147483647 w 3154"/>
              <a:gd name="T103" fmla="*/ 2147483647 h 4763"/>
              <a:gd name="T104" fmla="*/ 2147483647 w 3154"/>
              <a:gd name="T105" fmla="*/ 2147483647 h 4763"/>
              <a:gd name="T106" fmla="*/ 2147483647 w 3154"/>
              <a:gd name="T107" fmla="*/ 2147483647 h 4763"/>
              <a:gd name="T108" fmla="*/ 2147483647 w 3154"/>
              <a:gd name="T109" fmla="*/ 2147483647 h 4763"/>
              <a:gd name="T110" fmla="*/ 2147483647 w 3154"/>
              <a:gd name="T111" fmla="*/ 2147483647 h 4763"/>
              <a:gd name="T112" fmla="*/ 2147483647 w 3154"/>
              <a:gd name="T113" fmla="*/ 2147483647 h 4763"/>
              <a:gd name="T114" fmla="*/ 2147483647 w 3154"/>
              <a:gd name="T115" fmla="*/ 2147483647 h 4763"/>
              <a:gd name="T116" fmla="*/ 2147483647 w 3154"/>
              <a:gd name="T117" fmla="*/ 2147483647 h 4763"/>
              <a:gd name="T118" fmla="*/ 2147483647 w 3154"/>
              <a:gd name="T119" fmla="*/ 2147483647 h 4763"/>
              <a:gd name="T120" fmla="*/ 2147483647 w 3154"/>
              <a:gd name="T121" fmla="*/ 2147483647 h 4763"/>
              <a:gd name="T122" fmla="*/ 2147483647 w 3154"/>
              <a:gd name="T123" fmla="*/ 2147483647 h 4763"/>
              <a:gd name="T124" fmla="*/ 2147483647 w 3154"/>
              <a:gd name="T125" fmla="*/ 2147483647 h 4763"/>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3154"/>
              <a:gd name="T190" fmla="*/ 0 h 4763"/>
              <a:gd name="T191" fmla="*/ 3154 w 3154"/>
              <a:gd name="T192" fmla="*/ 4763 h 4763"/>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3154" h="4763">
                <a:moveTo>
                  <a:pt x="2909" y="830"/>
                </a:moveTo>
                <a:lnTo>
                  <a:pt x="2331" y="250"/>
                </a:lnTo>
                <a:lnTo>
                  <a:pt x="2331" y="830"/>
                </a:lnTo>
                <a:lnTo>
                  <a:pt x="2909" y="830"/>
                </a:lnTo>
                <a:close/>
                <a:moveTo>
                  <a:pt x="1700" y="4384"/>
                </a:moveTo>
                <a:lnTo>
                  <a:pt x="0" y="4384"/>
                </a:lnTo>
                <a:lnTo>
                  <a:pt x="0" y="0"/>
                </a:lnTo>
                <a:lnTo>
                  <a:pt x="2332" y="0"/>
                </a:lnTo>
                <a:lnTo>
                  <a:pt x="3154" y="823"/>
                </a:lnTo>
                <a:lnTo>
                  <a:pt x="3154" y="1008"/>
                </a:lnTo>
                <a:lnTo>
                  <a:pt x="3153" y="4384"/>
                </a:lnTo>
                <a:lnTo>
                  <a:pt x="2442" y="4384"/>
                </a:lnTo>
                <a:lnTo>
                  <a:pt x="2442" y="4763"/>
                </a:lnTo>
                <a:lnTo>
                  <a:pt x="2072" y="4565"/>
                </a:lnTo>
                <a:lnTo>
                  <a:pt x="1700" y="4763"/>
                </a:lnTo>
                <a:lnTo>
                  <a:pt x="1700" y="4384"/>
                </a:lnTo>
                <a:close/>
                <a:moveTo>
                  <a:pt x="2072" y="3251"/>
                </a:moveTo>
                <a:lnTo>
                  <a:pt x="2072" y="3251"/>
                </a:lnTo>
                <a:lnTo>
                  <a:pt x="2096" y="3252"/>
                </a:lnTo>
                <a:lnTo>
                  <a:pt x="2120" y="3254"/>
                </a:lnTo>
                <a:lnTo>
                  <a:pt x="2144" y="3256"/>
                </a:lnTo>
                <a:lnTo>
                  <a:pt x="2168" y="3261"/>
                </a:lnTo>
                <a:lnTo>
                  <a:pt x="2190" y="3266"/>
                </a:lnTo>
                <a:lnTo>
                  <a:pt x="2212" y="3272"/>
                </a:lnTo>
                <a:lnTo>
                  <a:pt x="2234" y="3279"/>
                </a:lnTo>
                <a:lnTo>
                  <a:pt x="2255" y="3288"/>
                </a:lnTo>
                <a:lnTo>
                  <a:pt x="2277" y="3297"/>
                </a:lnTo>
                <a:lnTo>
                  <a:pt x="2298" y="3308"/>
                </a:lnTo>
                <a:lnTo>
                  <a:pt x="2317" y="3320"/>
                </a:lnTo>
                <a:lnTo>
                  <a:pt x="2337" y="3332"/>
                </a:lnTo>
                <a:lnTo>
                  <a:pt x="2354" y="3345"/>
                </a:lnTo>
                <a:lnTo>
                  <a:pt x="2372" y="3358"/>
                </a:lnTo>
                <a:lnTo>
                  <a:pt x="2390" y="3374"/>
                </a:lnTo>
                <a:lnTo>
                  <a:pt x="2407" y="3390"/>
                </a:lnTo>
                <a:lnTo>
                  <a:pt x="2422" y="3406"/>
                </a:lnTo>
                <a:lnTo>
                  <a:pt x="2437" y="3423"/>
                </a:lnTo>
                <a:lnTo>
                  <a:pt x="2451" y="3441"/>
                </a:lnTo>
                <a:lnTo>
                  <a:pt x="2464" y="3460"/>
                </a:lnTo>
                <a:lnTo>
                  <a:pt x="2477" y="3479"/>
                </a:lnTo>
                <a:lnTo>
                  <a:pt x="2488" y="3499"/>
                </a:lnTo>
                <a:lnTo>
                  <a:pt x="2498" y="3519"/>
                </a:lnTo>
                <a:lnTo>
                  <a:pt x="2508" y="3540"/>
                </a:lnTo>
                <a:lnTo>
                  <a:pt x="2516" y="3562"/>
                </a:lnTo>
                <a:lnTo>
                  <a:pt x="2523" y="3583"/>
                </a:lnTo>
                <a:lnTo>
                  <a:pt x="2530" y="3605"/>
                </a:lnTo>
                <a:lnTo>
                  <a:pt x="2536" y="3629"/>
                </a:lnTo>
                <a:lnTo>
                  <a:pt x="2539" y="3652"/>
                </a:lnTo>
                <a:lnTo>
                  <a:pt x="2542" y="3675"/>
                </a:lnTo>
                <a:lnTo>
                  <a:pt x="2545" y="3700"/>
                </a:lnTo>
                <a:lnTo>
                  <a:pt x="2545" y="3724"/>
                </a:lnTo>
                <a:lnTo>
                  <a:pt x="2545" y="3744"/>
                </a:lnTo>
                <a:lnTo>
                  <a:pt x="2543" y="3765"/>
                </a:lnTo>
                <a:lnTo>
                  <a:pt x="2541" y="3785"/>
                </a:lnTo>
                <a:lnTo>
                  <a:pt x="2538" y="3806"/>
                </a:lnTo>
                <a:lnTo>
                  <a:pt x="2535" y="3826"/>
                </a:lnTo>
                <a:lnTo>
                  <a:pt x="2529" y="3844"/>
                </a:lnTo>
                <a:lnTo>
                  <a:pt x="2523" y="3863"/>
                </a:lnTo>
                <a:lnTo>
                  <a:pt x="2518" y="3882"/>
                </a:lnTo>
                <a:lnTo>
                  <a:pt x="2511" y="3901"/>
                </a:lnTo>
                <a:lnTo>
                  <a:pt x="2503" y="3919"/>
                </a:lnTo>
                <a:lnTo>
                  <a:pt x="2495" y="3937"/>
                </a:lnTo>
                <a:lnTo>
                  <a:pt x="2486" y="3953"/>
                </a:lnTo>
                <a:lnTo>
                  <a:pt x="2476" y="3970"/>
                </a:lnTo>
                <a:lnTo>
                  <a:pt x="2466" y="3987"/>
                </a:lnTo>
                <a:lnTo>
                  <a:pt x="2454" y="4002"/>
                </a:lnTo>
                <a:lnTo>
                  <a:pt x="2442" y="4018"/>
                </a:lnTo>
                <a:lnTo>
                  <a:pt x="2442" y="4206"/>
                </a:lnTo>
                <a:lnTo>
                  <a:pt x="2975" y="4206"/>
                </a:lnTo>
                <a:lnTo>
                  <a:pt x="2976" y="1008"/>
                </a:lnTo>
                <a:lnTo>
                  <a:pt x="2756" y="1008"/>
                </a:lnTo>
                <a:lnTo>
                  <a:pt x="2765" y="1014"/>
                </a:lnTo>
                <a:lnTo>
                  <a:pt x="2771" y="1022"/>
                </a:lnTo>
                <a:lnTo>
                  <a:pt x="2778" y="1031"/>
                </a:lnTo>
                <a:lnTo>
                  <a:pt x="2784" y="1040"/>
                </a:lnTo>
                <a:lnTo>
                  <a:pt x="2788" y="1050"/>
                </a:lnTo>
                <a:lnTo>
                  <a:pt x="2791" y="1061"/>
                </a:lnTo>
                <a:lnTo>
                  <a:pt x="2794" y="1072"/>
                </a:lnTo>
                <a:lnTo>
                  <a:pt x="2794" y="1083"/>
                </a:lnTo>
                <a:lnTo>
                  <a:pt x="2794" y="1093"/>
                </a:lnTo>
                <a:lnTo>
                  <a:pt x="2793" y="1102"/>
                </a:lnTo>
                <a:lnTo>
                  <a:pt x="2790" y="1111"/>
                </a:lnTo>
                <a:lnTo>
                  <a:pt x="2787" y="1120"/>
                </a:lnTo>
                <a:lnTo>
                  <a:pt x="2783" y="1128"/>
                </a:lnTo>
                <a:lnTo>
                  <a:pt x="2778" y="1135"/>
                </a:lnTo>
                <a:lnTo>
                  <a:pt x="2773" y="1143"/>
                </a:lnTo>
                <a:lnTo>
                  <a:pt x="2767" y="1150"/>
                </a:lnTo>
                <a:lnTo>
                  <a:pt x="2759" y="1157"/>
                </a:lnTo>
                <a:lnTo>
                  <a:pt x="2753" y="1161"/>
                </a:lnTo>
                <a:lnTo>
                  <a:pt x="2745" y="1167"/>
                </a:lnTo>
                <a:lnTo>
                  <a:pt x="2736" y="1170"/>
                </a:lnTo>
                <a:lnTo>
                  <a:pt x="2728" y="1173"/>
                </a:lnTo>
                <a:lnTo>
                  <a:pt x="2719" y="1175"/>
                </a:lnTo>
                <a:lnTo>
                  <a:pt x="2709" y="1177"/>
                </a:lnTo>
                <a:lnTo>
                  <a:pt x="2699" y="1178"/>
                </a:lnTo>
                <a:lnTo>
                  <a:pt x="2690" y="1177"/>
                </a:lnTo>
                <a:lnTo>
                  <a:pt x="2680" y="1175"/>
                </a:lnTo>
                <a:lnTo>
                  <a:pt x="2671" y="1173"/>
                </a:lnTo>
                <a:lnTo>
                  <a:pt x="2662" y="1170"/>
                </a:lnTo>
                <a:lnTo>
                  <a:pt x="2655" y="1167"/>
                </a:lnTo>
                <a:lnTo>
                  <a:pt x="2647" y="1161"/>
                </a:lnTo>
                <a:lnTo>
                  <a:pt x="2639" y="1157"/>
                </a:lnTo>
                <a:lnTo>
                  <a:pt x="2632" y="1150"/>
                </a:lnTo>
                <a:lnTo>
                  <a:pt x="2627" y="1143"/>
                </a:lnTo>
                <a:lnTo>
                  <a:pt x="2621" y="1135"/>
                </a:lnTo>
                <a:lnTo>
                  <a:pt x="2617" y="1128"/>
                </a:lnTo>
                <a:lnTo>
                  <a:pt x="2612" y="1120"/>
                </a:lnTo>
                <a:lnTo>
                  <a:pt x="2609" y="1111"/>
                </a:lnTo>
                <a:lnTo>
                  <a:pt x="2607" y="1102"/>
                </a:lnTo>
                <a:lnTo>
                  <a:pt x="2606" y="1093"/>
                </a:lnTo>
                <a:lnTo>
                  <a:pt x="2605" y="1083"/>
                </a:lnTo>
                <a:lnTo>
                  <a:pt x="2606" y="1072"/>
                </a:lnTo>
                <a:lnTo>
                  <a:pt x="2608" y="1061"/>
                </a:lnTo>
                <a:lnTo>
                  <a:pt x="2611" y="1050"/>
                </a:lnTo>
                <a:lnTo>
                  <a:pt x="2616" y="1040"/>
                </a:lnTo>
                <a:lnTo>
                  <a:pt x="2621" y="1031"/>
                </a:lnTo>
                <a:lnTo>
                  <a:pt x="2627" y="1022"/>
                </a:lnTo>
                <a:lnTo>
                  <a:pt x="2635" y="1014"/>
                </a:lnTo>
                <a:lnTo>
                  <a:pt x="2644" y="1008"/>
                </a:lnTo>
                <a:lnTo>
                  <a:pt x="2153" y="1008"/>
                </a:lnTo>
                <a:lnTo>
                  <a:pt x="2153" y="178"/>
                </a:lnTo>
                <a:lnTo>
                  <a:pt x="178" y="178"/>
                </a:lnTo>
                <a:lnTo>
                  <a:pt x="178" y="4206"/>
                </a:lnTo>
                <a:lnTo>
                  <a:pt x="1700" y="4206"/>
                </a:lnTo>
                <a:lnTo>
                  <a:pt x="1700" y="4018"/>
                </a:lnTo>
                <a:lnTo>
                  <a:pt x="1689" y="4002"/>
                </a:lnTo>
                <a:lnTo>
                  <a:pt x="1678" y="3987"/>
                </a:lnTo>
                <a:lnTo>
                  <a:pt x="1667" y="3970"/>
                </a:lnTo>
                <a:lnTo>
                  <a:pt x="1657" y="3953"/>
                </a:lnTo>
                <a:lnTo>
                  <a:pt x="1648" y="3937"/>
                </a:lnTo>
                <a:lnTo>
                  <a:pt x="1640" y="3919"/>
                </a:lnTo>
                <a:lnTo>
                  <a:pt x="1633" y="3901"/>
                </a:lnTo>
                <a:lnTo>
                  <a:pt x="1626" y="3882"/>
                </a:lnTo>
                <a:lnTo>
                  <a:pt x="1619" y="3863"/>
                </a:lnTo>
                <a:lnTo>
                  <a:pt x="1614" y="3844"/>
                </a:lnTo>
                <a:lnTo>
                  <a:pt x="1609" y="3826"/>
                </a:lnTo>
                <a:lnTo>
                  <a:pt x="1606" y="3806"/>
                </a:lnTo>
                <a:lnTo>
                  <a:pt x="1603" y="3785"/>
                </a:lnTo>
                <a:lnTo>
                  <a:pt x="1600" y="3765"/>
                </a:lnTo>
                <a:lnTo>
                  <a:pt x="1599" y="3744"/>
                </a:lnTo>
                <a:lnTo>
                  <a:pt x="1598" y="3724"/>
                </a:lnTo>
                <a:lnTo>
                  <a:pt x="1599" y="3700"/>
                </a:lnTo>
                <a:lnTo>
                  <a:pt x="1600" y="3675"/>
                </a:lnTo>
                <a:lnTo>
                  <a:pt x="1604" y="3652"/>
                </a:lnTo>
                <a:lnTo>
                  <a:pt x="1608" y="3629"/>
                </a:lnTo>
                <a:lnTo>
                  <a:pt x="1614" y="3605"/>
                </a:lnTo>
                <a:lnTo>
                  <a:pt x="1619" y="3583"/>
                </a:lnTo>
                <a:lnTo>
                  <a:pt x="1627" y="3562"/>
                </a:lnTo>
                <a:lnTo>
                  <a:pt x="1636" y="3540"/>
                </a:lnTo>
                <a:lnTo>
                  <a:pt x="1645" y="3519"/>
                </a:lnTo>
                <a:lnTo>
                  <a:pt x="1656" y="3499"/>
                </a:lnTo>
                <a:lnTo>
                  <a:pt x="1667" y="3479"/>
                </a:lnTo>
                <a:lnTo>
                  <a:pt x="1679" y="3460"/>
                </a:lnTo>
                <a:lnTo>
                  <a:pt x="1693" y="3441"/>
                </a:lnTo>
                <a:lnTo>
                  <a:pt x="1706" y="3423"/>
                </a:lnTo>
                <a:lnTo>
                  <a:pt x="1722" y="3406"/>
                </a:lnTo>
                <a:lnTo>
                  <a:pt x="1737" y="3390"/>
                </a:lnTo>
                <a:lnTo>
                  <a:pt x="1754" y="3374"/>
                </a:lnTo>
                <a:lnTo>
                  <a:pt x="1771" y="3358"/>
                </a:lnTo>
                <a:lnTo>
                  <a:pt x="1788" y="3345"/>
                </a:lnTo>
                <a:lnTo>
                  <a:pt x="1807" y="3332"/>
                </a:lnTo>
                <a:lnTo>
                  <a:pt x="1826" y="3320"/>
                </a:lnTo>
                <a:lnTo>
                  <a:pt x="1846" y="3308"/>
                </a:lnTo>
                <a:lnTo>
                  <a:pt x="1866" y="3297"/>
                </a:lnTo>
                <a:lnTo>
                  <a:pt x="1887" y="3288"/>
                </a:lnTo>
                <a:lnTo>
                  <a:pt x="1908" y="3279"/>
                </a:lnTo>
                <a:lnTo>
                  <a:pt x="1931" y="3272"/>
                </a:lnTo>
                <a:lnTo>
                  <a:pt x="1953" y="3266"/>
                </a:lnTo>
                <a:lnTo>
                  <a:pt x="1976" y="3261"/>
                </a:lnTo>
                <a:lnTo>
                  <a:pt x="2000" y="3256"/>
                </a:lnTo>
                <a:lnTo>
                  <a:pt x="2023" y="3254"/>
                </a:lnTo>
                <a:lnTo>
                  <a:pt x="2047" y="3252"/>
                </a:lnTo>
                <a:lnTo>
                  <a:pt x="2072" y="3251"/>
                </a:lnTo>
                <a:close/>
                <a:moveTo>
                  <a:pt x="2072" y="3340"/>
                </a:moveTo>
                <a:lnTo>
                  <a:pt x="2072" y="3340"/>
                </a:lnTo>
                <a:lnTo>
                  <a:pt x="2052" y="3341"/>
                </a:lnTo>
                <a:lnTo>
                  <a:pt x="2032" y="3342"/>
                </a:lnTo>
                <a:lnTo>
                  <a:pt x="2013" y="3344"/>
                </a:lnTo>
                <a:lnTo>
                  <a:pt x="1994" y="3347"/>
                </a:lnTo>
                <a:lnTo>
                  <a:pt x="1975" y="3352"/>
                </a:lnTo>
                <a:lnTo>
                  <a:pt x="1957" y="3357"/>
                </a:lnTo>
                <a:lnTo>
                  <a:pt x="1940" y="3363"/>
                </a:lnTo>
                <a:lnTo>
                  <a:pt x="1922" y="3370"/>
                </a:lnTo>
                <a:lnTo>
                  <a:pt x="1905" y="3377"/>
                </a:lnTo>
                <a:lnTo>
                  <a:pt x="1888" y="3386"/>
                </a:lnTo>
                <a:lnTo>
                  <a:pt x="1873" y="3395"/>
                </a:lnTo>
                <a:lnTo>
                  <a:pt x="1857" y="3405"/>
                </a:lnTo>
                <a:lnTo>
                  <a:pt x="1842" y="3416"/>
                </a:lnTo>
                <a:lnTo>
                  <a:pt x="1827" y="3427"/>
                </a:lnTo>
                <a:lnTo>
                  <a:pt x="1813" y="3440"/>
                </a:lnTo>
                <a:lnTo>
                  <a:pt x="1799" y="3453"/>
                </a:lnTo>
                <a:lnTo>
                  <a:pt x="1787" y="3466"/>
                </a:lnTo>
                <a:lnTo>
                  <a:pt x="1775" y="3480"/>
                </a:lnTo>
                <a:lnTo>
                  <a:pt x="1764" y="3494"/>
                </a:lnTo>
                <a:lnTo>
                  <a:pt x="1753" y="3510"/>
                </a:lnTo>
                <a:lnTo>
                  <a:pt x="1743" y="3525"/>
                </a:lnTo>
                <a:lnTo>
                  <a:pt x="1734" y="3541"/>
                </a:lnTo>
                <a:lnTo>
                  <a:pt x="1725" y="3558"/>
                </a:lnTo>
                <a:lnTo>
                  <a:pt x="1717" y="3574"/>
                </a:lnTo>
                <a:lnTo>
                  <a:pt x="1710" y="3592"/>
                </a:lnTo>
                <a:lnTo>
                  <a:pt x="1705" y="3610"/>
                </a:lnTo>
                <a:lnTo>
                  <a:pt x="1699" y="3628"/>
                </a:lnTo>
                <a:lnTo>
                  <a:pt x="1695" y="3646"/>
                </a:lnTo>
                <a:lnTo>
                  <a:pt x="1692" y="3665"/>
                </a:lnTo>
                <a:lnTo>
                  <a:pt x="1689" y="3684"/>
                </a:lnTo>
                <a:lnTo>
                  <a:pt x="1688" y="3704"/>
                </a:lnTo>
                <a:lnTo>
                  <a:pt x="1687" y="3724"/>
                </a:lnTo>
                <a:lnTo>
                  <a:pt x="1688" y="3757"/>
                </a:lnTo>
                <a:lnTo>
                  <a:pt x="1693" y="3788"/>
                </a:lnTo>
                <a:lnTo>
                  <a:pt x="1699" y="3818"/>
                </a:lnTo>
                <a:lnTo>
                  <a:pt x="1707" y="3848"/>
                </a:lnTo>
                <a:lnTo>
                  <a:pt x="1718" y="3876"/>
                </a:lnTo>
                <a:lnTo>
                  <a:pt x="1732" y="3903"/>
                </a:lnTo>
                <a:lnTo>
                  <a:pt x="1747" y="3929"/>
                </a:lnTo>
                <a:lnTo>
                  <a:pt x="1764" y="3955"/>
                </a:lnTo>
                <a:lnTo>
                  <a:pt x="1794" y="3986"/>
                </a:lnTo>
                <a:lnTo>
                  <a:pt x="1808" y="4000"/>
                </a:lnTo>
                <a:lnTo>
                  <a:pt x="1824" y="4015"/>
                </a:lnTo>
                <a:lnTo>
                  <a:pt x="1839" y="4028"/>
                </a:lnTo>
                <a:lnTo>
                  <a:pt x="1856" y="4040"/>
                </a:lnTo>
                <a:lnTo>
                  <a:pt x="1873" y="4052"/>
                </a:lnTo>
                <a:lnTo>
                  <a:pt x="1890" y="4062"/>
                </a:lnTo>
                <a:lnTo>
                  <a:pt x="1911" y="4072"/>
                </a:lnTo>
                <a:lnTo>
                  <a:pt x="1932" y="4082"/>
                </a:lnTo>
                <a:lnTo>
                  <a:pt x="1953" y="4090"/>
                </a:lnTo>
                <a:lnTo>
                  <a:pt x="1976" y="4096"/>
                </a:lnTo>
                <a:lnTo>
                  <a:pt x="1998" y="4101"/>
                </a:lnTo>
                <a:lnTo>
                  <a:pt x="2022" y="4105"/>
                </a:lnTo>
                <a:lnTo>
                  <a:pt x="2046" y="4108"/>
                </a:lnTo>
                <a:lnTo>
                  <a:pt x="2071" y="4108"/>
                </a:lnTo>
                <a:lnTo>
                  <a:pt x="2072" y="4108"/>
                </a:lnTo>
                <a:lnTo>
                  <a:pt x="2096" y="4108"/>
                </a:lnTo>
                <a:lnTo>
                  <a:pt x="2121" y="4105"/>
                </a:lnTo>
                <a:lnTo>
                  <a:pt x="2144" y="4101"/>
                </a:lnTo>
                <a:lnTo>
                  <a:pt x="2168" y="4096"/>
                </a:lnTo>
                <a:lnTo>
                  <a:pt x="2190" y="4090"/>
                </a:lnTo>
                <a:lnTo>
                  <a:pt x="2212" y="4082"/>
                </a:lnTo>
                <a:lnTo>
                  <a:pt x="2233" y="4072"/>
                </a:lnTo>
                <a:lnTo>
                  <a:pt x="2253" y="4062"/>
                </a:lnTo>
                <a:lnTo>
                  <a:pt x="2271" y="4052"/>
                </a:lnTo>
                <a:lnTo>
                  <a:pt x="2288" y="4040"/>
                </a:lnTo>
                <a:lnTo>
                  <a:pt x="2303" y="4028"/>
                </a:lnTo>
                <a:lnTo>
                  <a:pt x="2319" y="4015"/>
                </a:lnTo>
                <a:lnTo>
                  <a:pt x="2334" y="4000"/>
                </a:lnTo>
                <a:lnTo>
                  <a:pt x="2350" y="3986"/>
                </a:lnTo>
                <a:lnTo>
                  <a:pt x="2379" y="3955"/>
                </a:lnTo>
                <a:lnTo>
                  <a:pt x="2397" y="3929"/>
                </a:lnTo>
                <a:lnTo>
                  <a:pt x="2411" y="3903"/>
                </a:lnTo>
                <a:lnTo>
                  <a:pt x="2424" y="3876"/>
                </a:lnTo>
                <a:lnTo>
                  <a:pt x="2436" y="3848"/>
                </a:lnTo>
                <a:lnTo>
                  <a:pt x="2444" y="3818"/>
                </a:lnTo>
                <a:lnTo>
                  <a:pt x="2451" y="3788"/>
                </a:lnTo>
                <a:lnTo>
                  <a:pt x="2454" y="3757"/>
                </a:lnTo>
                <a:lnTo>
                  <a:pt x="2456" y="3724"/>
                </a:lnTo>
                <a:lnTo>
                  <a:pt x="2456" y="3704"/>
                </a:lnTo>
                <a:lnTo>
                  <a:pt x="2453" y="3684"/>
                </a:lnTo>
                <a:lnTo>
                  <a:pt x="2451" y="3665"/>
                </a:lnTo>
                <a:lnTo>
                  <a:pt x="2448" y="3646"/>
                </a:lnTo>
                <a:lnTo>
                  <a:pt x="2443" y="3628"/>
                </a:lnTo>
                <a:lnTo>
                  <a:pt x="2439" y="3610"/>
                </a:lnTo>
                <a:lnTo>
                  <a:pt x="2432" y="3592"/>
                </a:lnTo>
                <a:lnTo>
                  <a:pt x="2426" y="3574"/>
                </a:lnTo>
                <a:lnTo>
                  <a:pt x="2418" y="3558"/>
                </a:lnTo>
                <a:lnTo>
                  <a:pt x="2410" y="3541"/>
                </a:lnTo>
                <a:lnTo>
                  <a:pt x="2400" y="3525"/>
                </a:lnTo>
                <a:lnTo>
                  <a:pt x="2390" y="3510"/>
                </a:lnTo>
                <a:lnTo>
                  <a:pt x="2380" y="3494"/>
                </a:lnTo>
                <a:lnTo>
                  <a:pt x="2368" y="3480"/>
                </a:lnTo>
                <a:lnTo>
                  <a:pt x="2355" y="3466"/>
                </a:lnTo>
                <a:lnTo>
                  <a:pt x="2343" y="3453"/>
                </a:lnTo>
                <a:lnTo>
                  <a:pt x="2330" y="3440"/>
                </a:lnTo>
                <a:lnTo>
                  <a:pt x="2317" y="3427"/>
                </a:lnTo>
                <a:lnTo>
                  <a:pt x="2301" y="3416"/>
                </a:lnTo>
                <a:lnTo>
                  <a:pt x="2287" y="3405"/>
                </a:lnTo>
                <a:lnTo>
                  <a:pt x="2271" y="3395"/>
                </a:lnTo>
                <a:lnTo>
                  <a:pt x="2254" y="3386"/>
                </a:lnTo>
                <a:lnTo>
                  <a:pt x="2239" y="3377"/>
                </a:lnTo>
                <a:lnTo>
                  <a:pt x="2221" y="3370"/>
                </a:lnTo>
                <a:lnTo>
                  <a:pt x="2204" y="3363"/>
                </a:lnTo>
                <a:lnTo>
                  <a:pt x="2186" y="3357"/>
                </a:lnTo>
                <a:lnTo>
                  <a:pt x="2168" y="3352"/>
                </a:lnTo>
                <a:lnTo>
                  <a:pt x="2149" y="3347"/>
                </a:lnTo>
                <a:lnTo>
                  <a:pt x="2130" y="3344"/>
                </a:lnTo>
                <a:lnTo>
                  <a:pt x="2111" y="3342"/>
                </a:lnTo>
                <a:lnTo>
                  <a:pt x="2092" y="3341"/>
                </a:lnTo>
                <a:lnTo>
                  <a:pt x="2072" y="3340"/>
                </a:lnTo>
                <a:close/>
                <a:moveTo>
                  <a:pt x="702" y="467"/>
                </a:moveTo>
                <a:lnTo>
                  <a:pt x="702" y="467"/>
                </a:lnTo>
                <a:lnTo>
                  <a:pt x="702" y="457"/>
                </a:lnTo>
                <a:lnTo>
                  <a:pt x="704" y="448"/>
                </a:lnTo>
                <a:lnTo>
                  <a:pt x="706" y="439"/>
                </a:lnTo>
                <a:lnTo>
                  <a:pt x="710" y="430"/>
                </a:lnTo>
                <a:lnTo>
                  <a:pt x="713" y="423"/>
                </a:lnTo>
                <a:lnTo>
                  <a:pt x="717" y="415"/>
                </a:lnTo>
                <a:lnTo>
                  <a:pt x="723" y="407"/>
                </a:lnTo>
                <a:lnTo>
                  <a:pt x="730" y="400"/>
                </a:lnTo>
                <a:lnTo>
                  <a:pt x="736" y="395"/>
                </a:lnTo>
                <a:lnTo>
                  <a:pt x="743" y="389"/>
                </a:lnTo>
                <a:lnTo>
                  <a:pt x="751" y="384"/>
                </a:lnTo>
                <a:lnTo>
                  <a:pt x="760" y="380"/>
                </a:lnTo>
                <a:lnTo>
                  <a:pt x="768" y="377"/>
                </a:lnTo>
                <a:lnTo>
                  <a:pt x="777" y="375"/>
                </a:lnTo>
                <a:lnTo>
                  <a:pt x="786" y="374"/>
                </a:lnTo>
                <a:lnTo>
                  <a:pt x="796" y="373"/>
                </a:lnTo>
                <a:lnTo>
                  <a:pt x="806" y="374"/>
                </a:lnTo>
                <a:lnTo>
                  <a:pt x="815" y="375"/>
                </a:lnTo>
                <a:lnTo>
                  <a:pt x="824" y="377"/>
                </a:lnTo>
                <a:lnTo>
                  <a:pt x="833" y="380"/>
                </a:lnTo>
                <a:lnTo>
                  <a:pt x="842" y="384"/>
                </a:lnTo>
                <a:lnTo>
                  <a:pt x="850" y="389"/>
                </a:lnTo>
                <a:lnTo>
                  <a:pt x="856" y="395"/>
                </a:lnTo>
                <a:lnTo>
                  <a:pt x="863" y="400"/>
                </a:lnTo>
                <a:lnTo>
                  <a:pt x="870" y="407"/>
                </a:lnTo>
                <a:lnTo>
                  <a:pt x="874" y="415"/>
                </a:lnTo>
                <a:lnTo>
                  <a:pt x="880" y="423"/>
                </a:lnTo>
                <a:lnTo>
                  <a:pt x="883" y="430"/>
                </a:lnTo>
                <a:lnTo>
                  <a:pt x="886" y="439"/>
                </a:lnTo>
                <a:lnTo>
                  <a:pt x="889" y="448"/>
                </a:lnTo>
                <a:lnTo>
                  <a:pt x="891" y="457"/>
                </a:lnTo>
                <a:lnTo>
                  <a:pt x="891" y="467"/>
                </a:lnTo>
                <a:lnTo>
                  <a:pt x="891" y="477"/>
                </a:lnTo>
                <a:lnTo>
                  <a:pt x="889" y="486"/>
                </a:lnTo>
                <a:lnTo>
                  <a:pt x="886" y="495"/>
                </a:lnTo>
                <a:lnTo>
                  <a:pt x="883" y="504"/>
                </a:lnTo>
                <a:lnTo>
                  <a:pt x="880" y="513"/>
                </a:lnTo>
                <a:lnTo>
                  <a:pt x="874" y="520"/>
                </a:lnTo>
                <a:lnTo>
                  <a:pt x="870" y="527"/>
                </a:lnTo>
                <a:lnTo>
                  <a:pt x="863" y="534"/>
                </a:lnTo>
                <a:lnTo>
                  <a:pt x="856" y="540"/>
                </a:lnTo>
                <a:lnTo>
                  <a:pt x="850" y="546"/>
                </a:lnTo>
                <a:lnTo>
                  <a:pt x="842" y="550"/>
                </a:lnTo>
                <a:lnTo>
                  <a:pt x="833" y="554"/>
                </a:lnTo>
                <a:lnTo>
                  <a:pt x="824" y="557"/>
                </a:lnTo>
                <a:lnTo>
                  <a:pt x="815" y="559"/>
                </a:lnTo>
                <a:lnTo>
                  <a:pt x="806" y="562"/>
                </a:lnTo>
                <a:lnTo>
                  <a:pt x="796" y="562"/>
                </a:lnTo>
                <a:lnTo>
                  <a:pt x="786" y="562"/>
                </a:lnTo>
                <a:lnTo>
                  <a:pt x="777" y="559"/>
                </a:lnTo>
                <a:lnTo>
                  <a:pt x="768" y="557"/>
                </a:lnTo>
                <a:lnTo>
                  <a:pt x="760" y="554"/>
                </a:lnTo>
                <a:lnTo>
                  <a:pt x="751" y="550"/>
                </a:lnTo>
                <a:lnTo>
                  <a:pt x="743" y="546"/>
                </a:lnTo>
                <a:lnTo>
                  <a:pt x="736" y="540"/>
                </a:lnTo>
                <a:lnTo>
                  <a:pt x="730" y="534"/>
                </a:lnTo>
                <a:lnTo>
                  <a:pt x="723" y="527"/>
                </a:lnTo>
                <a:lnTo>
                  <a:pt x="717" y="520"/>
                </a:lnTo>
                <a:lnTo>
                  <a:pt x="713" y="513"/>
                </a:lnTo>
                <a:lnTo>
                  <a:pt x="710" y="504"/>
                </a:lnTo>
                <a:lnTo>
                  <a:pt x="706" y="495"/>
                </a:lnTo>
                <a:lnTo>
                  <a:pt x="704" y="486"/>
                </a:lnTo>
                <a:lnTo>
                  <a:pt x="702" y="477"/>
                </a:lnTo>
                <a:lnTo>
                  <a:pt x="702" y="467"/>
                </a:lnTo>
                <a:close/>
                <a:moveTo>
                  <a:pt x="1016" y="467"/>
                </a:moveTo>
                <a:lnTo>
                  <a:pt x="1016" y="467"/>
                </a:lnTo>
                <a:lnTo>
                  <a:pt x="1018" y="457"/>
                </a:lnTo>
                <a:lnTo>
                  <a:pt x="1019" y="448"/>
                </a:lnTo>
                <a:lnTo>
                  <a:pt x="1021" y="439"/>
                </a:lnTo>
                <a:lnTo>
                  <a:pt x="1024" y="430"/>
                </a:lnTo>
                <a:lnTo>
                  <a:pt x="1028" y="423"/>
                </a:lnTo>
                <a:lnTo>
                  <a:pt x="1033" y="415"/>
                </a:lnTo>
                <a:lnTo>
                  <a:pt x="1039" y="407"/>
                </a:lnTo>
                <a:lnTo>
                  <a:pt x="1044" y="400"/>
                </a:lnTo>
                <a:lnTo>
                  <a:pt x="1051" y="395"/>
                </a:lnTo>
                <a:lnTo>
                  <a:pt x="1059" y="389"/>
                </a:lnTo>
                <a:lnTo>
                  <a:pt x="1067" y="384"/>
                </a:lnTo>
                <a:lnTo>
                  <a:pt x="1074" y="380"/>
                </a:lnTo>
                <a:lnTo>
                  <a:pt x="1083" y="377"/>
                </a:lnTo>
                <a:lnTo>
                  <a:pt x="1092" y="375"/>
                </a:lnTo>
                <a:lnTo>
                  <a:pt x="1101" y="374"/>
                </a:lnTo>
                <a:lnTo>
                  <a:pt x="1111" y="373"/>
                </a:lnTo>
                <a:lnTo>
                  <a:pt x="1121" y="374"/>
                </a:lnTo>
                <a:lnTo>
                  <a:pt x="1130" y="375"/>
                </a:lnTo>
                <a:lnTo>
                  <a:pt x="1139" y="377"/>
                </a:lnTo>
                <a:lnTo>
                  <a:pt x="1148" y="380"/>
                </a:lnTo>
                <a:lnTo>
                  <a:pt x="1157" y="384"/>
                </a:lnTo>
                <a:lnTo>
                  <a:pt x="1164" y="389"/>
                </a:lnTo>
                <a:lnTo>
                  <a:pt x="1171" y="395"/>
                </a:lnTo>
                <a:lnTo>
                  <a:pt x="1178" y="400"/>
                </a:lnTo>
                <a:lnTo>
                  <a:pt x="1184" y="407"/>
                </a:lnTo>
                <a:lnTo>
                  <a:pt x="1190" y="415"/>
                </a:lnTo>
                <a:lnTo>
                  <a:pt x="1194" y="423"/>
                </a:lnTo>
                <a:lnTo>
                  <a:pt x="1198" y="430"/>
                </a:lnTo>
                <a:lnTo>
                  <a:pt x="1201" y="439"/>
                </a:lnTo>
                <a:lnTo>
                  <a:pt x="1203" y="448"/>
                </a:lnTo>
                <a:lnTo>
                  <a:pt x="1206" y="457"/>
                </a:lnTo>
                <a:lnTo>
                  <a:pt x="1206" y="467"/>
                </a:lnTo>
                <a:lnTo>
                  <a:pt x="1206" y="477"/>
                </a:lnTo>
                <a:lnTo>
                  <a:pt x="1203" y="486"/>
                </a:lnTo>
                <a:lnTo>
                  <a:pt x="1201" y="495"/>
                </a:lnTo>
                <a:lnTo>
                  <a:pt x="1198" y="504"/>
                </a:lnTo>
                <a:lnTo>
                  <a:pt x="1194" y="513"/>
                </a:lnTo>
                <a:lnTo>
                  <a:pt x="1190" y="520"/>
                </a:lnTo>
                <a:lnTo>
                  <a:pt x="1184" y="527"/>
                </a:lnTo>
                <a:lnTo>
                  <a:pt x="1178" y="534"/>
                </a:lnTo>
                <a:lnTo>
                  <a:pt x="1171" y="540"/>
                </a:lnTo>
                <a:lnTo>
                  <a:pt x="1164" y="546"/>
                </a:lnTo>
                <a:lnTo>
                  <a:pt x="1157" y="550"/>
                </a:lnTo>
                <a:lnTo>
                  <a:pt x="1148" y="554"/>
                </a:lnTo>
                <a:lnTo>
                  <a:pt x="1139" y="557"/>
                </a:lnTo>
                <a:lnTo>
                  <a:pt x="1130" y="559"/>
                </a:lnTo>
                <a:lnTo>
                  <a:pt x="1121" y="562"/>
                </a:lnTo>
                <a:lnTo>
                  <a:pt x="1111" y="562"/>
                </a:lnTo>
                <a:lnTo>
                  <a:pt x="1101" y="562"/>
                </a:lnTo>
                <a:lnTo>
                  <a:pt x="1092" y="559"/>
                </a:lnTo>
                <a:lnTo>
                  <a:pt x="1083" y="557"/>
                </a:lnTo>
                <a:lnTo>
                  <a:pt x="1074" y="554"/>
                </a:lnTo>
                <a:lnTo>
                  <a:pt x="1067" y="550"/>
                </a:lnTo>
                <a:lnTo>
                  <a:pt x="1059" y="546"/>
                </a:lnTo>
                <a:lnTo>
                  <a:pt x="1051" y="540"/>
                </a:lnTo>
                <a:lnTo>
                  <a:pt x="1044" y="534"/>
                </a:lnTo>
                <a:lnTo>
                  <a:pt x="1039" y="527"/>
                </a:lnTo>
                <a:lnTo>
                  <a:pt x="1033" y="520"/>
                </a:lnTo>
                <a:lnTo>
                  <a:pt x="1028" y="513"/>
                </a:lnTo>
                <a:lnTo>
                  <a:pt x="1024" y="504"/>
                </a:lnTo>
                <a:lnTo>
                  <a:pt x="1021" y="495"/>
                </a:lnTo>
                <a:lnTo>
                  <a:pt x="1019" y="486"/>
                </a:lnTo>
                <a:lnTo>
                  <a:pt x="1018" y="477"/>
                </a:lnTo>
                <a:lnTo>
                  <a:pt x="1016" y="467"/>
                </a:lnTo>
                <a:close/>
                <a:moveTo>
                  <a:pt x="1331" y="467"/>
                </a:moveTo>
                <a:lnTo>
                  <a:pt x="1331" y="467"/>
                </a:lnTo>
                <a:lnTo>
                  <a:pt x="1332" y="457"/>
                </a:lnTo>
                <a:lnTo>
                  <a:pt x="1333" y="448"/>
                </a:lnTo>
                <a:lnTo>
                  <a:pt x="1336" y="439"/>
                </a:lnTo>
                <a:lnTo>
                  <a:pt x="1339" y="430"/>
                </a:lnTo>
                <a:lnTo>
                  <a:pt x="1342" y="423"/>
                </a:lnTo>
                <a:lnTo>
                  <a:pt x="1348" y="415"/>
                </a:lnTo>
                <a:lnTo>
                  <a:pt x="1353" y="407"/>
                </a:lnTo>
                <a:lnTo>
                  <a:pt x="1359" y="400"/>
                </a:lnTo>
                <a:lnTo>
                  <a:pt x="1366" y="395"/>
                </a:lnTo>
                <a:lnTo>
                  <a:pt x="1373" y="389"/>
                </a:lnTo>
                <a:lnTo>
                  <a:pt x="1381" y="384"/>
                </a:lnTo>
                <a:lnTo>
                  <a:pt x="1389" y="380"/>
                </a:lnTo>
                <a:lnTo>
                  <a:pt x="1398" y="377"/>
                </a:lnTo>
                <a:lnTo>
                  <a:pt x="1407" y="375"/>
                </a:lnTo>
                <a:lnTo>
                  <a:pt x="1417" y="374"/>
                </a:lnTo>
                <a:lnTo>
                  <a:pt x="1426" y="373"/>
                </a:lnTo>
                <a:lnTo>
                  <a:pt x="1436" y="374"/>
                </a:lnTo>
                <a:lnTo>
                  <a:pt x="1445" y="375"/>
                </a:lnTo>
                <a:lnTo>
                  <a:pt x="1455" y="377"/>
                </a:lnTo>
                <a:lnTo>
                  <a:pt x="1462" y="380"/>
                </a:lnTo>
                <a:lnTo>
                  <a:pt x="1471" y="384"/>
                </a:lnTo>
                <a:lnTo>
                  <a:pt x="1479" y="389"/>
                </a:lnTo>
                <a:lnTo>
                  <a:pt x="1486" y="395"/>
                </a:lnTo>
                <a:lnTo>
                  <a:pt x="1492" y="400"/>
                </a:lnTo>
                <a:lnTo>
                  <a:pt x="1499" y="407"/>
                </a:lnTo>
                <a:lnTo>
                  <a:pt x="1505" y="415"/>
                </a:lnTo>
                <a:lnTo>
                  <a:pt x="1509" y="423"/>
                </a:lnTo>
                <a:lnTo>
                  <a:pt x="1514" y="430"/>
                </a:lnTo>
                <a:lnTo>
                  <a:pt x="1516" y="439"/>
                </a:lnTo>
                <a:lnTo>
                  <a:pt x="1519" y="448"/>
                </a:lnTo>
                <a:lnTo>
                  <a:pt x="1520" y="457"/>
                </a:lnTo>
                <a:lnTo>
                  <a:pt x="1520" y="467"/>
                </a:lnTo>
                <a:lnTo>
                  <a:pt x="1520" y="477"/>
                </a:lnTo>
                <a:lnTo>
                  <a:pt x="1519" y="486"/>
                </a:lnTo>
                <a:lnTo>
                  <a:pt x="1516" y="495"/>
                </a:lnTo>
                <a:lnTo>
                  <a:pt x="1514" y="504"/>
                </a:lnTo>
                <a:lnTo>
                  <a:pt x="1509" y="513"/>
                </a:lnTo>
                <a:lnTo>
                  <a:pt x="1505" y="520"/>
                </a:lnTo>
                <a:lnTo>
                  <a:pt x="1499" y="527"/>
                </a:lnTo>
                <a:lnTo>
                  <a:pt x="1492" y="534"/>
                </a:lnTo>
                <a:lnTo>
                  <a:pt x="1486" y="540"/>
                </a:lnTo>
                <a:lnTo>
                  <a:pt x="1479" y="546"/>
                </a:lnTo>
                <a:lnTo>
                  <a:pt x="1471" y="550"/>
                </a:lnTo>
                <a:lnTo>
                  <a:pt x="1462" y="554"/>
                </a:lnTo>
                <a:lnTo>
                  <a:pt x="1455" y="557"/>
                </a:lnTo>
                <a:lnTo>
                  <a:pt x="1445" y="559"/>
                </a:lnTo>
                <a:lnTo>
                  <a:pt x="1436" y="562"/>
                </a:lnTo>
                <a:lnTo>
                  <a:pt x="1426" y="562"/>
                </a:lnTo>
                <a:lnTo>
                  <a:pt x="1417" y="562"/>
                </a:lnTo>
                <a:lnTo>
                  <a:pt x="1407" y="559"/>
                </a:lnTo>
                <a:lnTo>
                  <a:pt x="1398" y="557"/>
                </a:lnTo>
                <a:lnTo>
                  <a:pt x="1389" y="554"/>
                </a:lnTo>
                <a:lnTo>
                  <a:pt x="1381" y="550"/>
                </a:lnTo>
                <a:lnTo>
                  <a:pt x="1373" y="546"/>
                </a:lnTo>
                <a:lnTo>
                  <a:pt x="1366" y="540"/>
                </a:lnTo>
                <a:lnTo>
                  <a:pt x="1359" y="534"/>
                </a:lnTo>
                <a:lnTo>
                  <a:pt x="1353" y="527"/>
                </a:lnTo>
                <a:lnTo>
                  <a:pt x="1348" y="520"/>
                </a:lnTo>
                <a:lnTo>
                  <a:pt x="1342" y="513"/>
                </a:lnTo>
                <a:lnTo>
                  <a:pt x="1339" y="504"/>
                </a:lnTo>
                <a:lnTo>
                  <a:pt x="1336" y="495"/>
                </a:lnTo>
                <a:lnTo>
                  <a:pt x="1333" y="486"/>
                </a:lnTo>
                <a:lnTo>
                  <a:pt x="1332" y="477"/>
                </a:lnTo>
                <a:lnTo>
                  <a:pt x="1331" y="467"/>
                </a:lnTo>
                <a:close/>
                <a:moveTo>
                  <a:pt x="1646" y="467"/>
                </a:moveTo>
                <a:lnTo>
                  <a:pt x="1646" y="467"/>
                </a:lnTo>
                <a:lnTo>
                  <a:pt x="1647" y="457"/>
                </a:lnTo>
                <a:lnTo>
                  <a:pt x="1648" y="448"/>
                </a:lnTo>
                <a:lnTo>
                  <a:pt x="1650" y="439"/>
                </a:lnTo>
                <a:lnTo>
                  <a:pt x="1654" y="430"/>
                </a:lnTo>
                <a:lnTo>
                  <a:pt x="1658" y="423"/>
                </a:lnTo>
                <a:lnTo>
                  <a:pt x="1663" y="415"/>
                </a:lnTo>
                <a:lnTo>
                  <a:pt x="1668" y="407"/>
                </a:lnTo>
                <a:lnTo>
                  <a:pt x="1674" y="400"/>
                </a:lnTo>
                <a:lnTo>
                  <a:pt x="1680" y="395"/>
                </a:lnTo>
                <a:lnTo>
                  <a:pt x="1688" y="389"/>
                </a:lnTo>
                <a:lnTo>
                  <a:pt x="1696" y="384"/>
                </a:lnTo>
                <a:lnTo>
                  <a:pt x="1704" y="380"/>
                </a:lnTo>
                <a:lnTo>
                  <a:pt x="1713" y="377"/>
                </a:lnTo>
                <a:lnTo>
                  <a:pt x="1722" y="375"/>
                </a:lnTo>
                <a:lnTo>
                  <a:pt x="1732" y="374"/>
                </a:lnTo>
                <a:lnTo>
                  <a:pt x="1740" y="373"/>
                </a:lnTo>
                <a:lnTo>
                  <a:pt x="1750" y="374"/>
                </a:lnTo>
                <a:lnTo>
                  <a:pt x="1761" y="375"/>
                </a:lnTo>
                <a:lnTo>
                  <a:pt x="1769" y="377"/>
                </a:lnTo>
                <a:lnTo>
                  <a:pt x="1778" y="380"/>
                </a:lnTo>
                <a:lnTo>
                  <a:pt x="1786" y="384"/>
                </a:lnTo>
                <a:lnTo>
                  <a:pt x="1794" y="389"/>
                </a:lnTo>
                <a:lnTo>
                  <a:pt x="1802" y="395"/>
                </a:lnTo>
                <a:lnTo>
                  <a:pt x="1808" y="400"/>
                </a:lnTo>
                <a:lnTo>
                  <a:pt x="1814" y="407"/>
                </a:lnTo>
                <a:lnTo>
                  <a:pt x="1819" y="415"/>
                </a:lnTo>
                <a:lnTo>
                  <a:pt x="1824" y="423"/>
                </a:lnTo>
                <a:lnTo>
                  <a:pt x="1828" y="430"/>
                </a:lnTo>
                <a:lnTo>
                  <a:pt x="1832" y="439"/>
                </a:lnTo>
                <a:lnTo>
                  <a:pt x="1834" y="448"/>
                </a:lnTo>
                <a:lnTo>
                  <a:pt x="1835" y="457"/>
                </a:lnTo>
                <a:lnTo>
                  <a:pt x="1835" y="467"/>
                </a:lnTo>
                <a:lnTo>
                  <a:pt x="1835" y="477"/>
                </a:lnTo>
                <a:lnTo>
                  <a:pt x="1834" y="486"/>
                </a:lnTo>
                <a:lnTo>
                  <a:pt x="1832" y="495"/>
                </a:lnTo>
                <a:lnTo>
                  <a:pt x="1828" y="504"/>
                </a:lnTo>
                <a:lnTo>
                  <a:pt x="1824" y="513"/>
                </a:lnTo>
                <a:lnTo>
                  <a:pt x="1819" y="520"/>
                </a:lnTo>
                <a:lnTo>
                  <a:pt x="1814" y="527"/>
                </a:lnTo>
                <a:lnTo>
                  <a:pt x="1808" y="534"/>
                </a:lnTo>
                <a:lnTo>
                  <a:pt x="1802" y="540"/>
                </a:lnTo>
                <a:lnTo>
                  <a:pt x="1794" y="546"/>
                </a:lnTo>
                <a:lnTo>
                  <a:pt x="1786" y="550"/>
                </a:lnTo>
                <a:lnTo>
                  <a:pt x="1778" y="554"/>
                </a:lnTo>
                <a:lnTo>
                  <a:pt x="1769" y="557"/>
                </a:lnTo>
                <a:lnTo>
                  <a:pt x="1761" y="559"/>
                </a:lnTo>
                <a:lnTo>
                  <a:pt x="1750" y="562"/>
                </a:lnTo>
                <a:lnTo>
                  <a:pt x="1740" y="562"/>
                </a:lnTo>
                <a:lnTo>
                  <a:pt x="1732" y="562"/>
                </a:lnTo>
                <a:lnTo>
                  <a:pt x="1722" y="559"/>
                </a:lnTo>
                <a:lnTo>
                  <a:pt x="1713" y="557"/>
                </a:lnTo>
                <a:lnTo>
                  <a:pt x="1704" y="554"/>
                </a:lnTo>
                <a:lnTo>
                  <a:pt x="1696" y="550"/>
                </a:lnTo>
                <a:lnTo>
                  <a:pt x="1688" y="546"/>
                </a:lnTo>
                <a:lnTo>
                  <a:pt x="1680" y="540"/>
                </a:lnTo>
                <a:lnTo>
                  <a:pt x="1674" y="534"/>
                </a:lnTo>
                <a:lnTo>
                  <a:pt x="1668" y="527"/>
                </a:lnTo>
                <a:lnTo>
                  <a:pt x="1663" y="520"/>
                </a:lnTo>
                <a:lnTo>
                  <a:pt x="1658" y="513"/>
                </a:lnTo>
                <a:lnTo>
                  <a:pt x="1654" y="504"/>
                </a:lnTo>
                <a:lnTo>
                  <a:pt x="1650" y="495"/>
                </a:lnTo>
                <a:lnTo>
                  <a:pt x="1648" y="486"/>
                </a:lnTo>
                <a:lnTo>
                  <a:pt x="1647" y="477"/>
                </a:lnTo>
                <a:lnTo>
                  <a:pt x="1646" y="467"/>
                </a:lnTo>
                <a:close/>
                <a:moveTo>
                  <a:pt x="1966" y="467"/>
                </a:moveTo>
                <a:lnTo>
                  <a:pt x="1966" y="467"/>
                </a:lnTo>
                <a:lnTo>
                  <a:pt x="1966" y="457"/>
                </a:lnTo>
                <a:lnTo>
                  <a:pt x="1967" y="448"/>
                </a:lnTo>
                <a:lnTo>
                  <a:pt x="1970" y="439"/>
                </a:lnTo>
                <a:lnTo>
                  <a:pt x="1973" y="430"/>
                </a:lnTo>
                <a:lnTo>
                  <a:pt x="1977" y="423"/>
                </a:lnTo>
                <a:lnTo>
                  <a:pt x="1982" y="415"/>
                </a:lnTo>
                <a:lnTo>
                  <a:pt x="1987" y="407"/>
                </a:lnTo>
                <a:lnTo>
                  <a:pt x="1993" y="400"/>
                </a:lnTo>
                <a:lnTo>
                  <a:pt x="2000" y="395"/>
                </a:lnTo>
                <a:lnTo>
                  <a:pt x="2007" y="389"/>
                </a:lnTo>
                <a:lnTo>
                  <a:pt x="2015" y="384"/>
                </a:lnTo>
                <a:lnTo>
                  <a:pt x="2023" y="380"/>
                </a:lnTo>
                <a:lnTo>
                  <a:pt x="2032" y="377"/>
                </a:lnTo>
                <a:lnTo>
                  <a:pt x="2041" y="375"/>
                </a:lnTo>
                <a:lnTo>
                  <a:pt x="2051" y="374"/>
                </a:lnTo>
                <a:lnTo>
                  <a:pt x="2061" y="373"/>
                </a:lnTo>
                <a:lnTo>
                  <a:pt x="2070" y="374"/>
                </a:lnTo>
                <a:lnTo>
                  <a:pt x="2080" y="375"/>
                </a:lnTo>
                <a:lnTo>
                  <a:pt x="2089" y="377"/>
                </a:lnTo>
                <a:lnTo>
                  <a:pt x="2097" y="380"/>
                </a:lnTo>
                <a:lnTo>
                  <a:pt x="2105" y="384"/>
                </a:lnTo>
                <a:lnTo>
                  <a:pt x="2113" y="389"/>
                </a:lnTo>
                <a:lnTo>
                  <a:pt x="2121" y="395"/>
                </a:lnTo>
                <a:lnTo>
                  <a:pt x="2128" y="400"/>
                </a:lnTo>
                <a:lnTo>
                  <a:pt x="2133" y="407"/>
                </a:lnTo>
                <a:lnTo>
                  <a:pt x="2139" y="415"/>
                </a:lnTo>
                <a:lnTo>
                  <a:pt x="2143" y="423"/>
                </a:lnTo>
                <a:lnTo>
                  <a:pt x="2148" y="430"/>
                </a:lnTo>
                <a:lnTo>
                  <a:pt x="2151" y="439"/>
                </a:lnTo>
                <a:lnTo>
                  <a:pt x="2153" y="448"/>
                </a:lnTo>
                <a:lnTo>
                  <a:pt x="2154" y="457"/>
                </a:lnTo>
                <a:lnTo>
                  <a:pt x="2155" y="467"/>
                </a:lnTo>
                <a:lnTo>
                  <a:pt x="2154" y="477"/>
                </a:lnTo>
                <a:lnTo>
                  <a:pt x="2153" y="486"/>
                </a:lnTo>
                <a:lnTo>
                  <a:pt x="2151" y="495"/>
                </a:lnTo>
                <a:lnTo>
                  <a:pt x="2148" y="504"/>
                </a:lnTo>
                <a:lnTo>
                  <a:pt x="2143" y="513"/>
                </a:lnTo>
                <a:lnTo>
                  <a:pt x="2139" y="520"/>
                </a:lnTo>
                <a:lnTo>
                  <a:pt x="2133" y="527"/>
                </a:lnTo>
                <a:lnTo>
                  <a:pt x="2128" y="534"/>
                </a:lnTo>
                <a:lnTo>
                  <a:pt x="2121" y="540"/>
                </a:lnTo>
                <a:lnTo>
                  <a:pt x="2113" y="546"/>
                </a:lnTo>
                <a:lnTo>
                  <a:pt x="2105" y="550"/>
                </a:lnTo>
                <a:lnTo>
                  <a:pt x="2097" y="554"/>
                </a:lnTo>
                <a:lnTo>
                  <a:pt x="2089" y="557"/>
                </a:lnTo>
                <a:lnTo>
                  <a:pt x="2080" y="559"/>
                </a:lnTo>
                <a:lnTo>
                  <a:pt x="2070" y="562"/>
                </a:lnTo>
                <a:lnTo>
                  <a:pt x="2061" y="562"/>
                </a:lnTo>
                <a:lnTo>
                  <a:pt x="2051" y="562"/>
                </a:lnTo>
                <a:lnTo>
                  <a:pt x="2041" y="559"/>
                </a:lnTo>
                <a:lnTo>
                  <a:pt x="2032" y="557"/>
                </a:lnTo>
                <a:lnTo>
                  <a:pt x="2023" y="554"/>
                </a:lnTo>
                <a:lnTo>
                  <a:pt x="2015" y="550"/>
                </a:lnTo>
                <a:lnTo>
                  <a:pt x="2007" y="546"/>
                </a:lnTo>
                <a:lnTo>
                  <a:pt x="2000" y="540"/>
                </a:lnTo>
                <a:lnTo>
                  <a:pt x="1993" y="534"/>
                </a:lnTo>
                <a:lnTo>
                  <a:pt x="1987" y="527"/>
                </a:lnTo>
                <a:lnTo>
                  <a:pt x="1982" y="520"/>
                </a:lnTo>
                <a:lnTo>
                  <a:pt x="1977" y="513"/>
                </a:lnTo>
                <a:lnTo>
                  <a:pt x="1973" y="504"/>
                </a:lnTo>
                <a:lnTo>
                  <a:pt x="1970" y="495"/>
                </a:lnTo>
                <a:lnTo>
                  <a:pt x="1967" y="486"/>
                </a:lnTo>
                <a:lnTo>
                  <a:pt x="1966" y="477"/>
                </a:lnTo>
                <a:lnTo>
                  <a:pt x="1966" y="467"/>
                </a:lnTo>
                <a:close/>
                <a:moveTo>
                  <a:pt x="2605" y="1398"/>
                </a:moveTo>
                <a:lnTo>
                  <a:pt x="2605" y="1398"/>
                </a:lnTo>
                <a:lnTo>
                  <a:pt x="2606" y="1388"/>
                </a:lnTo>
                <a:lnTo>
                  <a:pt x="2607" y="1379"/>
                </a:lnTo>
                <a:lnTo>
                  <a:pt x="2609" y="1370"/>
                </a:lnTo>
                <a:lnTo>
                  <a:pt x="2612" y="1361"/>
                </a:lnTo>
                <a:lnTo>
                  <a:pt x="2617" y="1353"/>
                </a:lnTo>
                <a:lnTo>
                  <a:pt x="2621" y="1344"/>
                </a:lnTo>
                <a:lnTo>
                  <a:pt x="2627" y="1338"/>
                </a:lnTo>
                <a:lnTo>
                  <a:pt x="2632" y="1331"/>
                </a:lnTo>
                <a:lnTo>
                  <a:pt x="2639" y="1324"/>
                </a:lnTo>
                <a:lnTo>
                  <a:pt x="2647" y="1320"/>
                </a:lnTo>
                <a:lnTo>
                  <a:pt x="2655" y="1314"/>
                </a:lnTo>
                <a:lnTo>
                  <a:pt x="2662" y="1311"/>
                </a:lnTo>
                <a:lnTo>
                  <a:pt x="2671" y="1308"/>
                </a:lnTo>
                <a:lnTo>
                  <a:pt x="2680" y="1306"/>
                </a:lnTo>
                <a:lnTo>
                  <a:pt x="2690" y="1303"/>
                </a:lnTo>
                <a:lnTo>
                  <a:pt x="2699" y="1303"/>
                </a:lnTo>
                <a:lnTo>
                  <a:pt x="2709" y="1303"/>
                </a:lnTo>
                <a:lnTo>
                  <a:pt x="2719" y="1306"/>
                </a:lnTo>
                <a:lnTo>
                  <a:pt x="2728" y="1308"/>
                </a:lnTo>
                <a:lnTo>
                  <a:pt x="2736" y="1311"/>
                </a:lnTo>
                <a:lnTo>
                  <a:pt x="2745" y="1314"/>
                </a:lnTo>
                <a:lnTo>
                  <a:pt x="2753" y="1320"/>
                </a:lnTo>
                <a:lnTo>
                  <a:pt x="2759" y="1324"/>
                </a:lnTo>
                <a:lnTo>
                  <a:pt x="2767" y="1331"/>
                </a:lnTo>
                <a:lnTo>
                  <a:pt x="2773" y="1338"/>
                </a:lnTo>
                <a:lnTo>
                  <a:pt x="2778" y="1344"/>
                </a:lnTo>
                <a:lnTo>
                  <a:pt x="2783" y="1353"/>
                </a:lnTo>
                <a:lnTo>
                  <a:pt x="2787" y="1361"/>
                </a:lnTo>
                <a:lnTo>
                  <a:pt x="2790" y="1370"/>
                </a:lnTo>
                <a:lnTo>
                  <a:pt x="2793" y="1379"/>
                </a:lnTo>
                <a:lnTo>
                  <a:pt x="2794" y="1388"/>
                </a:lnTo>
                <a:lnTo>
                  <a:pt x="2794" y="1398"/>
                </a:lnTo>
                <a:lnTo>
                  <a:pt x="2794" y="1408"/>
                </a:lnTo>
                <a:lnTo>
                  <a:pt x="2793" y="1417"/>
                </a:lnTo>
                <a:lnTo>
                  <a:pt x="2790" y="1426"/>
                </a:lnTo>
                <a:lnTo>
                  <a:pt x="2787" y="1435"/>
                </a:lnTo>
                <a:lnTo>
                  <a:pt x="2783" y="1443"/>
                </a:lnTo>
                <a:lnTo>
                  <a:pt x="2778" y="1451"/>
                </a:lnTo>
                <a:lnTo>
                  <a:pt x="2773" y="1458"/>
                </a:lnTo>
                <a:lnTo>
                  <a:pt x="2767" y="1465"/>
                </a:lnTo>
                <a:lnTo>
                  <a:pt x="2759" y="1471"/>
                </a:lnTo>
                <a:lnTo>
                  <a:pt x="2753" y="1477"/>
                </a:lnTo>
                <a:lnTo>
                  <a:pt x="2745" y="1481"/>
                </a:lnTo>
                <a:lnTo>
                  <a:pt x="2736" y="1485"/>
                </a:lnTo>
                <a:lnTo>
                  <a:pt x="2728" y="1488"/>
                </a:lnTo>
                <a:lnTo>
                  <a:pt x="2719" y="1490"/>
                </a:lnTo>
                <a:lnTo>
                  <a:pt x="2709" y="1492"/>
                </a:lnTo>
                <a:lnTo>
                  <a:pt x="2699" y="1492"/>
                </a:lnTo>
                <a:lnTo>
                  <a:pt x="2690" y="1492"/>
                </a:lnTo>
                <a:lnTo>
                  <a:pt x="2680" y="1490"/>
                </a:lnTo>
                <a:lnTo>
                  <a:pt x="2671" y="1488"/>
                </a:lnTo>
                <a:lnTo>
                  <a:pt x="2662" y="1485"/>
                </a:lnTo>
                <a:lnTo>
                  <a:pt x="2655" y="1481"/>
                </a:lnTo>
                <a:lnTo>
                  <a:pt x="2647" y="1477"/>
                </a:lnTo>
                <a:lnTo>
                  <a:pt x="2639" y="1471"/>
                </a:lnTo>
                <a:lnTo>
                  <a:pt x="2632" y="1465"/>
                </a:lnTo>
                <a:lnTo>
                  <a:pt x="2627" y="1458"/>
                </a:lnTo>
                <a:lnTo>
                  <a:pt x="2621" y="1451"/>
                </a:lnTo>
                <a:lnTo>
                  <a:pt x="2617" y="1443"/>
                </a:lnTo>
                <a:lnTo>
                  <a:pt x="2612" y="1435"/>
                </a:lnTo>
                <a:lnTo>
                  <a:pt x="2609" y="1426"/>
                </a:lnTo>
                <a:lnTo>
                  <a:pt x="2607" y="1417"/>
                </a:lnTo>
                <a:lnTo>
                  <a:pt x="2606" y="1408"/>
                </a:lnTo>
                <a:lnTo>
                  <a:pt x="2605" y="1398"/>
                </a:lnTo>
                <a:close/>
                <a:moveTo>
                  <a:pt x="2605" y="1713"/>
                </a:moveTo>
                <a:lnTo>
                  <a:pt x="2605" y="1713"/>
                </a:lnTo>
                <a:lnTo>
                  <a:pt x="2606" y="1703"/>
                </a:lnTo>
                <a:lnTo>
                  <a:pt x="2607" y="1694"/>
                </a:lnTo>
                <a:lnTo>
                  <a:pt x="2609" y="1685"/>
                </a:lnTo>
                <a:lnTo>
                  <a:pt x="2612" y="1676"/>
                </a:lnTo>
                <a:lnTo>
                  <a:pt x="2617" y="1668"/>
                </a:lnTo>
                <a:lnTo>
                  <a:pt x="2621" y="1660"/>
                </a:lnTo>
                <a:lnTo>
                  <a:pt x="2627" y="1653"/>
                </a:lnTo>
                <a:lnTo>
                  <a:pt x="2632" y="1646"/>
                </a:lnTo>
                <a:lnTo>
                  <a:pt x="2639" y="1640"/>
                </a:lnTo>
                <a:lnTo>
                  <a:pt x="2647" y="1635"/>
                </a:lnTo>
                <a:lnTo>
                  <a:pt x="2655" y="1629"/>
                </a:lnTo>
                <a:lnTo>
                  <a:pt x="2662" y="1626"/>
                </a:lnTo>
                <a:lnTo>
                  <a:pt x="2671" y="1623"/>
                </a:lnTo>
                <a:lnTo>
                  <a:pt x="2680" y="1620"/>
                </a:lnTo>
                <a:lnTo>
                  <a:pt x="2690" y="1619"/>
                </a:lnTo>
                <a:lnTo>
                  <a:pt x="2699" y="1618"/>
                </a:lnTo>
                <a:lnTo>
                  <a:pt x="2709" y="1619"/>
                </a:lnTo>
                <a:lnTo>
                  <a:pt x="2719" y="1620"/>
                </a:lnTo>
                <a:lnTo>
                  <a:pt x="2728" y="1623"/>
                </a:lnTo>
                <a:lnTo>
                  <a:pt x="2736" y="1626"/>
                </a:lnTo>
                <a:lnTo>
                  <a:pt x="2745" y="1629"/>
                </a:lnTo>
                <a:lnTo>
                  <a:pt x="2753" y="1635"/>
                </a:lnTo>
                <a:lnTo>
                  <a:pt x="2759" y="1640"/>
                </a:lnTo>
                <a:lnTo>
                  <a:pt x="2767" y="1646"/>
                </a:lnTo>
                <a:lnTo>
                  <a:pt x="2773" y="1653"/>
                </a:lnTo>
                <a:lnTo>
                  <a:pt x="2778" y="1660"/>
                </a:lnTo>
                <a:lnTo>
                  <a:pt x="2783" y="1668"/>
                </a:lnTo>
                <a:lnTo>
                  <a:pt x="2787" y="1676"/>
                </a:lnTo>
                <a:lnTo>
                  <a:pt x="2790" y="1685"/>
                </a:lnTo>
                <a:lnTo>
                  <a:pt x="2793" y="1694"/>
                </a:lnTo>
                <a:lnTo>
                  <a:pt x="2794" y="1703"/>
                </a:lnTo>
                <a:lnTo>
                  <a:pt x="2794" y="1713"/>
                </a:lnTo>
                <a:lnTo>
                  <a:pt x="2794" y="1723"/>
                </a:lnTo>
                <a:lnTo>
                  <a:pt x="2793" y="1731"/>
                </a:lnTo>
                <a:lnTo>
                  <a:pt x="2790" y="1740"/>
                </a:lnTo>
                <a:lnTo>
                  <a:pt x="2787" y="1749"/>
                </a:lnTo>
                <a:lnTo>
                  <a:pt x="2783" y="1758"/>
                </a:lnTo>
                <a:lnTo>
                  <a:pt x="2778" y="1766"/>
                </a:lnTo>
                <a:lnTo>
                  <a:pt x="2773" y="1773"/>
                </a:lnTo>
                <a:lnTo>
                  <a:pt x="2767" y="1779"/>
                </a:lnTo>
                <a:lnTo>
                  <a:pt x="2759" y="1786"/>
                </a:lnTo>
                <a:lnTo>
                  <a:pt x="2753" y="1792"/>
                </a:lnTo>
                <a:lnTo>
                  <a:pt x="2745" y="1796"/>
                </a:lnTo>
                <a:lnTo>
                  <a:pt x="2736" y="1800"/>
                </a:lnTo>
                <a:lnTo>
                  <a:pt x="2728" y="1803"/>
                </a:lnTo>
                <a:lnTo>
                  <a:pt x="2719" y="1806"/>
                </a:lnTo>
                <a:lnTo>
                  <a:pt x="2709" y="1807"/>
                </a:lnTo>
                <a:lnTo>
                  <a:pt x="2699" y="1807"/>
                </a:lnTo>
                <a:lnTo>
                  <a:pt x="2690" y="1807"/>
                </a:lnTo>
                <a:lnTo>
                  <a:pt x="2680" y="1806"/>
                </a:lnTo>
                <a:lnTo>
                  <a:pt x="2671" y="1803"/>
                </a:lnTo>
                <a:lnTo>
                  <a:pt x="2662" y="1800"/>
                </a:lnTo>
                <a:lnTo>
                  <a:pt x="2655" y="1796"/>
                </a:lnTo>
                <a:lnTo>
                  <a:pt x="2647" y="1792"/>
                </a:lnTo>
                <a:lnTo>
                  <a:pt x="2639" y="1786"/>
                </a:lnTo>
                <a:lnTo>
                  <a:pt x="2632" y="1779"/>
                </a:lnTo>
                <a:lnTo>
                  <a:pt x="2627" y="1773"/>
                </a:lnTo>
                <a:lnTo>
                  <a:pt x="2621" y="1766"/>
                </a:lnTo>
                <a:lnTo>
                  <a:pt x="2617" y="1758"/>
                </a:lnTo>
                <a:lnTo>
                  <a:pt x="2612" y="1749"/>
                </a:lnTo>
                <a:lnTo>
                  <a:pt x="2609" y="1740"/>
                </a:lnTo>
                <a:lnTo>
                  <a:pt x="2607" y="1731"/>
                </a:lnTo>
                <a:lnTo>
                  <a:pt x="2606" y="1723"/>
                </a:lnTo>
                <a:lnTo>
                  <a:pt x="2605" y="1713"/>
                </a:lnTo>
                <a:close/>
                <a:moveTo>
                  <a:pt x="2605" y="2027"/>
                </a:moveTo>
                <a:lnTo>
                  <a:pt x="2605" y="2027"/>
                </a:lnTo>
                <a:lnTo>
                  <a:pt x="2606" y="2018"/>
                </a:lnTo>
                <a:lnTo>
                  <a:pt x="2607" y="2008"/>
                </a:lnTo>
                <a:lnTo>
                  <a:pt x="2609" y="2000"/>
                </a:lnTo>
                <a:lnTo>
                  <a:pt x="2612" y="1991"/>
                </a:lnTo>
                <a:lnTo>
                  <a:pt x="2617" y="1983"/>
                </a:lnTo>
                <a:lnTo>
                  <a:pt x="2621" y="1975"/>
                </a:lnTo>
                <a:lnTo>
                  <a:pt x="2627" y="1967"/>
                </a:lnTo>
                <a:lnTo>
                  <a:pt x="2632" y="1961"/>
                </a:lnTo>
                <a:lnTo>
                  <a:pt x="2639" y="1955"/>
                </a:lnTo>
                <a:lnTo>
                  <a:pt x="2647" y="1949"/>
                </a:lnTo>
                <a:lnTo>
                  <a:pt x="2655" y="1945"/>
                </a:lnTo>
                <a:lnTo>
                  <a:pt x="2662" y="1941"/>
                </a:lnTo>
                <a:lnTo>
                  <a:pt x="2671" y="1937"/>
                </a:lnTo>
                <a:lnTo>
                  <a:pt x="2680" y="1935"/>
                </a:lnTo>
                <a:lnTo>
                  <a:pt x="2690" y="1934"/>
                </a:lnTo>
                <a:lnTo>
                  <a:pt x="2699" y="1933"/>
                </a:lnTo>
                <a:lnTo>
                  <a:pt x="2709" y="1934"/>
                </a:lnTo>
                <a:lnTo>
                  <a:pt x="2719" y="1935"/>
                </a:lnTo>
                <a:lnTo>
                  <a:pt x="2728" y="1937"/>
                </a:lnTo>
                <a:lnTo>
                  <a:pt x="2736" y="1941"/>
                </a:lnTo>
                <a:lnTo>
                  <a:pt x="2745" y="1945"/>
                </a:lnTo>
                <a:lnTo>
                  <a:pt x="2753" y="1949"/>
                </a:lnTo>
                <a:lnTo>
                  <a:pt x="2759" y="1955"/>
                </a:lnTo>
                <a:lnTo>
                  <a:pt x="2767" y="1961"/>
                </a:lnTo>
                <a:lnTo>
                  <a:pt x="2773" y="1967"/>
                </a:lnTo>
                <a:lnTo>
                  <a:pt x="2778" y="1975"/>
                </a:lnTo>
                <a:lnTo>
                  <a:pt x="2783" y="1983"/>
                </a:lnTo>
                <a:lnTo>
                  <a:pt x="2787" y="1991"/>
                </a:lnTo>
                <a:lnTo>
                  <a:pt x="2790" y="2000"/>
                </a:lnTo>
                <a:lnTo>
                  <a:pt x="2793" y="2008"/>
                </a:lnTo>
                <a:lnTo>
                  <a:pt x="2794" y="2018"/>
                </a:lnTo>
                <a:lnTo>
                  <a:pt x="2794" y="2027"/>
                </a:lnTo>
                <a:lnTo>
                  <a:pt x="2794" y="2037"/>
                </a:lnTo>
                <a:lnTo>
                  <a:pt x="2793" y="2046"/>
                </a:lnTo>
                <a:lnTo>
                  <a:pt x="2790" y="2056"/>
                </a:lnTo>
                <a:lnTo>
                  <a:pt x="2787" y="2064"/>
                </a:lnTo>
                <a:lnTo>
                  <a:pt x="2783" y="2073"/>
                </a:lnTo>
                <a:lnTo>
                  <a:pt x="2778" y="2081"/>
                </a:lnTo>
                <a:lnTo>
                  <a:pt x="2773" y="2087"/>
                </a:lnTo>
                <a:lnTo>
                  <a:pt x="2767" y="2094"/>
                </a:lnTo>
                <a:lnTo>
                  <a:pt x="2759" y="2101"/>
                </a:lnTo>
                <a:lnTo>
                  <a:pt x="2753" y="2106"/>
                </a:lnTo>
                <a:lnTo>
                  <a:pt x="2745" y="2111"/>
                </a:lnTo>
                <a:lnTo>
                  <a:pt x="2736" y="2115"/>
                </a:lnTo>
                <a:lnTo>
                  <a:pt x="2728" y="2118"/>
                </a:lnTo>
                <a:lnTo>
                  <a:pt x="2719" y="2121"/>
                </a:lnTo>
                <a:lnTo>
                  <a:pt x="2709" y="2122"/>
                </a:lnTo>
                <a:lnTo>
                  <a:pt x="2699" y="2122"/>
                </a:lnTo>
                <a:lnTo>
                  <a:pt x="2690" y="2122"/>
                </a:lnTo>
                <a:lnTo>
                  <a:pt x="2680" y="2121"/>
                </a:lnTo>
                <a:lnTo>
                  <a:pt x="2671" y="2118"/>
                </a:lnTo>
                <a:lnTo>
                  <a:pt x="2662" y="2115"/>
                </a:lnTo>
                <a:lnTo>
                  <a:pt x="2655" y="2111"/>
                </a:lnTo>
                <a:lnTo>
                  <a:pt x="2647" y="2106"/>
                </a:lnTo>
                <a:lnTo>
                  <a:pt x="2639" y="2101"/>
                </a:lnTo>
                <a:lnTo>
                  <a:pt x="2632" y="2094"/>
                </a:lnTo>
                <a:lnTo>
                  <a:pt x="2627" y="2087"/>
                </a:lnTo>
                <a:lnTo>
                  <a:pt x="2621" y="2081"/>
                </a:lnTo>
                <a:lnTo>
                  <a:pt x="2617" y="2073"/>
                </a:lnTo>
                <a:lnTo>
                  <a:pt x="2612" y="2064"/>
                </a:lnTo>
                <a:lnTo>
                  <a:pt x="2609" y="2056"/>
                </a:lnTo>
                <a:lnTo>
                  <a:pt x="2607" y="2046"/>
                </a:lnTo>
                <a:lnTo>
                  <a:pt x="2606" y="2037"/>
                </a:lnTo>
                <a:lnTo>
                  <a:pt x="2605" y="2027"/>
                </a:lnTo>
                <a:close/>
                <a:moveTo>
                  <a:pt x="2605" y="2342"/>
                </a:moveTo>
                <a:lnTo>
                  <a:pt x="2605" y="2342"/>
                </a:lnTo>
                <a:lnTo>
                  <a:pt x="2606" y="2333"/>
                </a:lnTo>
                <a:lnTo>
                  <a:pt x="2607" y="2323"/>
                </a:lnTo>
                <a:lnTo>
                  <a:pt x="2609" y="2314"/>
                </a:lnTo>
                <a:lnTo>
                  <a:pt x="2612" y="2305"/>
                </a:lnTo>
                <a:lnTo>
                  <a:pt x="2617" y="2298"/>
                </a:lnTo>
                <a:lnTo>
                  <a:pt x="2621" y="2290"/>
                </a:lnTo>
                <a:lnTo>
                  <a:pt x="2627" y="2282"/>
                </a:lnTo>
                <a:lnTo>
                  <a:pt x="2632" y="2275"/>
                </a:lnTo>
                <a:lnTo>
                  <a:pt x="2639" y="2270"/>
                </a:lnTo>
                <a:lnTo>
                  <a:pt x="2647" y="2264"/>
                </a:lnTo>
                <a:lnTo>
                  <a:pt x="2655" y="2260"/>
                </a:lnTo>
                <a:lnTo>
                  <a:pt x="2662" y="2255"/>
                </a:lnTo>
                <a:lnTo>
                  <a:pt x="2671" y="2252"/>
                </a:lnTo>
                <a:lnTo>
                  <a:pt x="2680" y="2250"/>
                </a:lnTo>
                <a:lnTo>
                  <a:pt x="2690" y="2249"/>
                </a:lnTo>
                <a:lnTo>
                  <a:pt x="2699" y="2247"/>
                </a:lnTo>
                <a:lnTo>
                  <a:pt x="2709" y="2249"/>
                </a:lnTo>
                <a:lnTo>
                  <a:pt x="2719" y="2250"/>
                </a:lnTo>
                <a:lnTo>
                  <a:pt x="2728" y="2252"/>
                </a:lnTo>
                <a:lnTo>
                  <a:pt x="2736" y="2255"/>
                </a:lnTo>
                <a:lnTo>
                  <a:pt x="2745" y="2260"/>
                </a:lnTo>
                <a:lnTo>
                  <a:pt x="2753" y="2264"/>
                </a:lnTo>
                <a:lnTo>
                  <a:pt x="2759" y="2270"/>
                </a:lnTo>
                <a:lnTo>
                  <a:pt x="2767" y="2275"/>
                </a:lnTo>
                <a:lnTo>
                  <a:pt x="2773" y="2282"/>
                </a:lnTo>
                <a:lnTo>
                  <a:pt x="2778" y="2290"/>
                </a:lnTo>
                <a:lnTo>
                  <a:pt x="2783" y="2298"/>
                </a:lnTo>
                <a:lnTo>
                  <a:pt x="2787" y="2305"/>
                </a:lnTo>
                <a:lnTo>
                  <a:pt x="2790" y="2314"/>
                </a:lnTo>
                <a:lnTo>
                  <a:pt x="2793" y="2323"/>
                </a:lnTo>
                <a:lnTo>
                  <a:pt x="2794" y="2333"/>
                </a:lnTo>
                <a:lnTo>
                  <a:pt x="2794" y="2342"/>
                </a:lnTo>
                <a:lnTo>
                  <a:pt x="2794" y="2352"/>
                </a:lnTo>
                <a:lnTo>
                  <a:pt x="2793" y="2362"/>
                </a:lnTo>
                <a:lnTo>
                  <a:pt x="2790" y="2371"/>
                </a:lnTo>
                <a:lnTo>
                  <a:pt x="2787" y="2380"/>
                </a:lnTo>
                <a:lnTo>
                  <a:pt x="2783" y="2388"/>
                </a:lnTo>
                <a:lnTo>
                  <a:pt x="2778" y="2395"/>
                </a:lnTo>
                <a:lnTo>
                  <a:pt x="2773" y="2403"/>
                </a:lnTo>
                <a:lnTo>
                  <a:pt x="2767" y="2410"/>
                </a:lnTo>
                <a:lnTo>
                  <a:pt x="2759" y="2415"/>
                </a:lnTo>
                <a:lnTo>
                  <a:pt x="2753" y="2421"/>
                </a:lnTo>
                <a:lnTo>
                  <a:pt x="2745" y="2425"/>
                </a:lnTo>
                <a:lnTo>
                  <a:pt x="2736" y="2430"/>
                </a:lnTo>
                <a:lnTo>
                  <a:pt x="2728" y="2433"/>
                </a:lnTo>
                <a:lnTo>
                  <a:pt x="2719" y="2435"/>
                </a:lnTo>
                <a:lnTo>
                  <a:pt x="2709" y="2437"/>
                </a:lnTo>
                <a:lnTo>
                  <a:pt x="2699" y="2438"/>
                </a:lnTo>
                <a:lnTo>
                  <a:pt x="2690" y="2437"/>
                </a:lnTo>
                <a:lnTo>
                  <a:pt x="2680" y="2435"/>
                </a:lnTo>
                <a:lnTo>
                  <a:pt x="2671" y="2433"/>
                </a:lnTo>
                <a:lnTo>
                  <a:pt x="2662" y="2430"/>
                </a:lnTo>
                <a:lnTo>
                  <a:pt x="2655" y="2425"/>
                </a:lnTo>
                <a:lnTo>
                  <a:pt x="2647" y="2421"/>
                </a:lnTo>
                <a:lnTo>
                  <a:pt x="2639" y="2415"/>
                </a:lnTo>
                <a:lnTo>
                  <a:pt x="2632" y="2410"/>
                </a:lnTo>
                <a:lnTo>
                  <a:pt x="2627" y="2403"/>
                </a:lnTo>
                <a:lnTo>
                  <a:pt x="2621" y="2395"/>
                </a:lnTo>
                <a:lnTo>
                  <a:pt x="2617" y="2388"/>
                </a:lnTo>
                <a:lnTo>
                  <a:pt x="2612" y="2380"/>
                </a:lnTo>
                <a:lnTo>
                  <a:pt x="2609" y="2371"/>
                </a:lnTo>
                <a:lnTo>
                  <a:pt x="2607" y="2362"/>
                </a:lnTo>
                <a:lnTo>
                  <a:pt x="2606" y="2352"/>
                </a:lnTo>
                <a:lnTo>
                  <a:pt x="2605" y="2342"/>
                </a:lnTo>
                <a:close/>
                <a:moveTo>
                  <a:pt x="2605" y="2658"/>
                </a:moveTo>
                <a:lnTo>
                  <a:pt x="2605" y="2658"/>
                </a:lnTo>
                <a:lnTo>
                  <a:pt x="2606" y="2648"/>
                </a:lnTo>
                <a:lnTo>
                  <a:pt x="2607" y="2638"/>
                </a:lnTo>
                <a:lnTo>
                  <a:pt x="2609" y="2629"/>
                </a:lnTo>
                <a:lnTo>
                  <a:pt x="2612" y="2621"/>
                </a:lnTo>
                <a:lnTo>
                  <a:pt x="2617" y="2612"/>
                </a:lnTo>
                <a:lnTo>
                  <a:pt x="2621" y="2604"/>
                </a:lnTo>
                <a:lnTo>
                  <a:pt x="2627" y="2598"/>
                </a:lnTo>
                <a:lnTo>
                  <a:pt x="2632" y="2590"/>
                </a:lnTo>
                <a:lnTo>
                  <a:pt x="2639" y="2584"/>
                </a:lnTo>
                <a:lnTo>
                  <a:pt x="2647" y="2579"/>
                </a:lnTo>
                <a:lnTo>
                  <a:pt x="2655" y="2574"/>
                </a:lnTo>
                <a:lnTo>
                  <a:pt x="2662" y="2570"/>
                </a:lnTo>
                <a:lnTo>
                  <a:pt x="2671" y="2567"/>
                </a:lnTo>
                <a:lnTo>
                  <a:pt x="2680" y="2564"/>
                </a:lnTo>
                <a:lnTo>
                  <a:pt x="2690" y="2563"/>
                </a:lnTo>
                <a:lnTo>
                  <a:pt x="2699" y="2563"/>
                </a:lnTo>
                <a:lnTo>
                  <a:pt x="2709" y="2563"/>
                </a:lnTo>
                <a:lnTo>
                  <a:pt x="2719" y="2564"/>
                </a:lnTo>
                <a:lnTo>
                  <a:pt x="2728" y="2567"/>
                </a:lnTo>
                <a:lnTo>
                  <a:pt x="2736" y="2570"/>
                </a:lnTo>
                <a:lnTo>
                  <a:pt x="2745" y="2574"/>
                </a:lnTo>
                <a:lnTo>
                  <a:pt x="2753" y="2579"/>
                </a:lnTo>
                <a:lnTo>
                  <a:pt x="2759" y="2584"/>
                </a:lnTo>
                <a:lnTo>
                  <a:pt x="2767" y="2590"/>
                </a:lnTo>
                <a:lnTo>
                  <a:pt x="2773" y="2598"/>
                </a:lnTo>
                <a:lnTo>
                  <a:pt x="2778" y="2604"/>
                </a:lnTo>
                <a:lnTo>
                  <a:pt x="2783" y="2612"/>
                </a:lnTo>
                <a:lnTo>
                  <a:pt x="2787" y="2621"/>
                </a:lnTo>
                <a:lnTo>
                  <a:pt x="2790" y="2629"/>
                </a:lnTo>
                <a:lnTo>
                  <a:pt x="2793" y="2638"/>
                </a:lnTo>
                <a:lnTo>
                  <a:pt x="2794" y="2648"/>
                </a:lnTo>
                <a:lnTo>
                  <a:pt x="2794" y="2658"/>
                </a:lnTo>
                <a:lnTo>
                  <a:pt x="2794" y="2667"/>
                </a:lnTo>
                <a:lnTo>
                  <a:pt x="2793" y="2677"/>
                </a:lnTo>
                <a:lnTo>
                  <a:pt x="2790" y="2686"/>
                </a:lnTo>
                <a:lnTo>
                  <a:pt x="2787" y="2695"/>
                </a:lnTo>
                <a:lnTo>
                  <a:pt x="2783" y="2702"/>
                </a:lnTo>
                <a:lnTo>
                  <a:pt x="2778" y="2710"/>
                </a:lnTo>
                <a:lnTo>
                  <a:pt x="2773" y="2718"/>
                </a:lnTo>
                <a:lnTo>
                  <a:pt x="2767" y="2725"/>
                </a:lnTo>
                <a:lnTo>
                  <a:pt x="2759" y="2730"/>
                </a:lnTo>
                <a:lnTo>
                  <a:pt x="2753" y="2736"/>
                </a:lnTo>
                <a:lnTo>
                  <a:pt x="2745" y="2740"/>
                </a:lnTo>
                <a:lnTo>
                  <a:pt x="2736" y="2745"/>
                </a:lnTo>
                <a:lnTo>
                  <a:pt x="2728" y="2748"/>
                </a:lnTo>
                <a:lnTo>
                  <a:pt x="2719" y="2750"/>
                </a:lnTo>
                <a:lnTo>
                  <a:pt x="2709" y="2751"/>
                </a:lnTo>
                <a:lnTo>
                  <a:pt x="2699" y="2752"/>
                </a:lnTo>
                <a:lnTo>
                  <a:pt x="2690" y="2751"/>
                </a:lnTo>
                <a:lnTo>
                  <a:pt x="2680" y="2750"/>
                </a:lnTo>
                <a:lnTo>
                  <a:pt x="2671" y="2748"/>
                </a:lnTo>
                <a:lnTo>
                  <a:pt x="2662" y="2745"/>
                </a:lnTo>
                <a:lnTo>
                  <a:pt x="2655" y="2740"/>
                </a:lnTo>
                <a:lnTo>
                  <a:pt x="2647" y="2736"/>
                </a:lnTo>
                <a:lnTo>
                  <a:pt x="2639" y="2730"/>
                </a:lnTo>
                <a:lnTo>
                  <a:pt x="2632" y="2725"/>
                </a:lnTo>
                <a:lnTo>
                  <a:pt x="2627" y="2718"/>
                </a:lnTo>
                <a:lnTo>
                  <a:pt x="2621" y="2710"/>
                </a:lnTo>
                <a:lnTo>
                  <a:pt x="2617" y="2702"/>
                </a:lnTo>
                <a:lnTo>
                  <a:pt x="2612" y="2695"/>
                </a:lnTo>
                <a:lnTo>
                  <a:pt x="2609" y="2686"/>
                </a:lnTo>
                <a:lnTo>
                  <a:pt x="2607" y="2677"/>
                </a:lnTo>
                <a:lnTo>
                  <a:pt x="2606" y="2667"/>
                </a:lnTo>
                <a:lnTo>
                  <a:pt x="2605" y="2658"/>
                </a:lnTo>
                <a:close/>
                <a:moveTo>
                  <a:pt x="2605" y="2973"/>
                </a:moveTo>
                <a:lnTo>
                  <a:pt x="2605" y="2973"/>
                </a:lnTo>
                <a:lnTo>
                  <a:pt x="2606" y="2963"/>
                </a:lnTo>
                <a:lnTo>
                  <a:pt x="2607" y="2954"/>
                </a:lnTo>
                <a:lnTo>
                  <a:pt x="2609" y="2944"/>
                </a:lnTo>
                <a:lnTo>
                  <a:pt x="2612" y="2936"/>
                </a:lnTo>
                <a:lnTo>
                  <a:pt x="2617" y="2927"/>
                </a:lnTo>
                <a:lnTo>
                  <a:pt x="2621" y="2919"/>
                </a:lnTo>
                <a:lnTo>
                  <a:pt x="2627" y="2913"/>
                </a:lnTo>
                <a:lnTo>
                  <a:pt x="2632" y="2906"/>
                </a:lnTo>
                <a:lnTo>
                  <a:pt x="2639" y="2899"/>
                </a:lnTo>
                <a:lnTo>
                  <a:pt x="2647" y="2894"/>
                </a:lnTo>
                <a:lnTo>
                  <a:pt x="2655" y="2889"/>
                </a:lnTo>
                <a:lnTo>
                  <a:pt x="2662" y="2885"/>
                </a:lnTo>
                <a:lnTo>
                  <a:pt x="2671" y="2882"/>
                </a:lnTo>
                <a:lnTo>
                  <a:pt x="2680" y="2879"/>
                </a:lnTo>
                <a:lnTo>
                  <a:pt x="2690" y="2878"/>
                </a:lnTo>
                <a:lnTo>
                  <a:pt x="2699" y="2878"/>
                </a:lnTo>
                <a:lnTo>
                  <a:pt x="2709" y="2878"/>
                </a:lnTo>
                <a:lnTo>
                  <a:pt x="2719" y="2879"/>
                </a:lnTo>
                <a:lnTo>
                  <a:pt x="2728" y="2882"/>
                </a:lnTo>
                <a:lnTo>
                  <a:pt x="2736" y="2885"/>
                </a:lnTo>
                <a:lnTo>
                  <a:pt x="2745" y="2889"/>
                </a:lnTo>
                <a:lnTo>
                  <a:pt x="2753" y="2894"/>
                </a:lnTo>
                <a:lnTo>
                  <a:pt x="2759" y="2899"/>
                </a:lnTo>
                <a:lnTo>
                  <a:pt x="2767" y="2906"/>
                </a:lnTo>
                <a:lnTo>
                  <a:pt x="2773" y="2913"/>
                </a:lnTo>
                <a:lnTo>
                  <a:pt x="2778" y="2919"/>
                </a:lnTo>
                <a:lnTo>
                  <a:pt x="2783" y="2927"/>
                </a:lnTo>
                <a:lnTo>
                  <a:pt x="2787" y="2936"/>
                </a:lnTo>
                <a:lnTo>
                  <a:pt x="2790" y="2944"/>
                </a:lnTo>
                <a:lnTo>
                  <a:pt x="2793" y="2954"/>
                </a:lnTo>
                <a:lnTo>
                  <a:pt x="2794" y="2963"/>
                </a:lnTo>
                <a:lnTo>
                  <a:pt x="2794" y="2973"/>
                </a:lnTo>
                <a:lnTo>
                  <a:pt x="2794" y="2981"/>
                </a:lnTo>
                <a:lnTo>
                  <a:pt x="2793" y="2991"/>
                </a:lnTo>
                <a:lnTo>
                  <a:pt x="2790" y="3000"/>
                </a:lnTo>
                <a:lnTo>
                  <a:pt x="2787" y="3009"/>
                </a:lnTo>
                <a:lnTo>
                  <a:pt x="2783" y="3017"/>
                </a:lnTo>
                <a:lnTo>
                  <a:pt x="2778" y="3025"/>
                </a:lnTo>
                <a:lnTo>
                  <a:pt x="2773" y="3033"/>
                </a:lnTo>
                <a:lnTo>
                  <a:pt x="2767" y="3039"/>
                </a:lnTo>
                <a:lnTo>
                  <a:pt x="2759" y="3045"/>
                </a:lnTo>
                <a:lnTo>
                  <a:pt x="2753" y="3050"/>
                </a:lnTo>
                <a:lnTo>
                  <a:pt x="2745" y="3056"/>
                </a:lnTo>
                <a:lnTo>
                  <a:pt x="2736" y="3059"/>
                </a:lnTo>
                <a:lnTo>
                  <a:pt x="2728" y="3063"/>
                </a:lnTo>
                <a:lnTo>
                  <a:pt x="2719" y="3065"/>
                </a:lnTo>
                <a:lnTo>
                  <a:pt x="2709" y="3066"/>
                </a:lnTo>
                <a:lnTo>
                  <a:pt x="2699" y="3067"/>
                </a:lnTo>
                <a:lnTo>
                  <a:pt x="2690" y="3066"/>
                </a:lnTo>
                <a:lnTo>
                  <a:pt x="2680" y="3065"/>
                </a:lnTo>
                <a:lnTo>
                  <a:pt x="2671" y="3063"/>
                </a:lnTo>
                <a:lnTo>
                  <a:pt x="2662" y="3059"/>
                </a:lnTo>
                <a:lnTo>
                  <a:pt x="2655" y="3056"/>
                </a:lnTo>
                <a:lnTo>
                  <a:pt x="2647" y="3050"/>
                </a:lnTo>
                <a:lnTo>
                  <a:pt x="2639" y="3045"/>
                </a:lnTo>
                <a:lnTo>
                  <a:pt x="2632" y="3039"/>
                </a:lnTo>
                <a:lnTo>
                  <a:pt x="2627" y="3033"/>
                </a:lnTo>
                <a:lnTo>
                  <a:pt x="2621" y="3025"/>
                </a:lnTo>
                <a:lnTo>
                  <a:pt x="2617" y="3017"/>
                </a:lnTo>
                <a:lnTo>
                  <a:pt x="2612" y="3009"/>
                </a:lnTo>
                <a:lnTo>
                  <a:pt x="2609" y="3000"/>
                </a:lnTo>
                <a:lnTo>
                  <a:pt x="2607" y="2991"/>
                </a:lnTo>
                <a:lnTo>
                  <a:pt x="2606" y="2981"/>
                </a:lnTo>
                <a:lnTo>
                  <a:pt x="2605" y="2973"/>
                </a:lnTo>
                <a:close/>
                <a:moveTo>
                  <a:pt x="2605" y="3287"/>
                </a:moveTo>
                <a:lnTo>
                  <a:pt x="2605" y="3287"/>
                </a:lnTo>
                <a:lnTo>
                  <a:pt x="2606" y="3277"/>
                </a:lnTo>
                <a:lnTo>
                  <a:pt x="2607" y="3268"/>
                </a:lnTo>
                <a:lnTo>
                  <a:pt x="2609" y="3259"/>
                </a:lnTo>
                <a:lnTo>
                  <a:pt x="2612" y="3251"/>
                </a:lnTo>
                <a:lnTo>
                  <a:pt x="2617" y="3242"/>
                </a:lnTo>
                <a:lnTo>
                  <a:pt x="2621" y="3234"/>
                </a:lnTo>
                <a:lnTo>
                  <a:pt x="2627" y="3227"/>
                </a:lnTo>
                <a:lnTo>
                  <a:pt x="2632" y="3221"/>
                </a:lnTo>
                <a:lnTo>
                  <a:pt x="2639" y="3214"/>
                </a:lnTo>
                <a:lnTo>
                  <a:pt x="2647" y="3208"/>
                </a:lnTo>
                <a:lnTo>
                  <a:pt x="2655" y="3204"/>
                </a:lnTo>
                <a:lnTo>
                  <a:pt x="2662" y="3201"/>
                </a:lnTo>
                <a:lnTo>
                  <a:pt x="2671" y="3197"/>
                </a:lnTo>
                <a:lnTo>
                  <a:pt x="2680" y="3195"/>
                </a:lnTo>
                <a:lnTo>
                  <a:pt x="2690" y="3193"/>
                </a:lnTo>
                <a:lnTo>
                  <a:pt x="2699" y="3193"/>
                </a:lnTo>
                <a:lnTo>
                  <a:pt x="2709" y="3193"/>
                </a:lnTo>
                <a:lnTo>
                  <a:pt x="2719" y="3195"/>
                </a:lnTo>
                <a:lnTo>
                  <a:pt x="2728" y="3197"/>
                </a:lnTo>
                <a:lnTo>
                  <a:pt x="2736" y="3201"/>
                </a:lnTo>
                <a:lnTo>
                  <a:pt x="2745" y="3204"/>
                </a:lnTo>
                <a:lnTo>
                  <a:pt x="2753" y="3208"/>
                </a:lnTo>
                <a:lnTo>
                  <a:pt x="2759" y="3214"/>
                </a:lnTo>
                <a:lnTo>
                  <a:pt x="2767" y="3221"/>
                </a:lnTo>
                <a:lnTo>
                  <a:pt x="2773" y="3227"/>
                </a:lnTo>
                <a:lnTo>
                  <a:pt x="2778" y="3234"/>
                </a:lnTo>
                <a:lnTo>
                  <a:pt x="2783" y="3242"/>
                </a:lnTo>
                <a:lnTo>
                  <a:pt x="2787" y="3251"/>
                </a:lnTo>
                <a:lnTo>
                  <a:pt x="2790" y="3259"/>
                </a:lnTo>
                <a:lnTo>
                  <a:pt x="2793" y="3268"/>
                </a:lnTo>
                <a:lnTo>
                  <a:pt x="2794" y="3277"/>
                </a:lnTo>
                <a:lnTo>
                  <a:pt x="2794" y="3287"/>
                </a:lnTo>
                <a:lnTo>
                  <a:pt x="2794" y="3297"/>
                </a:lnTo>
                <a:lnTo>
                  <a:pt x="2793" y="3306"/>
                </a:lnTo>
                <a:lnTo>
                  <a:pt x="2790" y="3315"/>
                </a:lnTo>
                <a:lnTo>
                  <a:pt x="2787" y="3324"/>
                </a:lnTo>
                <a:lnTo>
                  <a:pt x="2783" y="3332"/>
                </a:lnTo>
                <a:lnTo>
                  <a:pt x="2778" y="3340"/>
                </a:lnTo>
                <a:lnTo>
                  <a:pt x="2773" y="3347"/>
                </a:lnTo>
                <a:lnTo>
                  <a:pt x="2767" y="3354"/>
                </a:lnTo>
                <a:lnTo>
                  <a:pt x="2759" y="3361"/>
                </a:lnTo>
                <a:lnTo>
                  <a:pt x="2753" y="3365"/>
                </a:lnTo>
                <a:lnTo>
                  <a:pt x="2745" y="3371"/>
                </a:lnTo>
                <a:lnTo>
                  <a:pt x="2736" y="3374"/>
                </a:lnTo>
                <a:lnTo>
                  <a:pt x="2728" y="3377"/>
                </a:lnTo>
                <a:lnTo>
                  <a:pt x="2719" y="3380"/>
                </a:lnTo>
                <a:lnTo>
                  <a:pt x="2709" y="3382"/>
                </a:lnTo>
                <a:lnTo>
                  <a:pt x="2699" y="3382"/>
                </a:lnTo>
                <a:lnTo>
                  <a:pt x="2690" y="3382"/>
                </a:lnTo>
                <a:lnTo>
                  <a:pt x="2680" y="3380"/>
                </a:lnTo>
                <a:lnTo>
                  <a:pt x="2671" y="3377"/>
                </a:lnTo>
                <a:lnTo>
                  <a:pt x="2662" y="3374"/>
                </a:lnTo>
                <a:lnTo>
                  <a:pt x="2655" y="3371"/>
                </a:lnTo>
                <a:lnTo>
                  <a:pt x="2647" y="3365"/>
                </a:lnTo>
                <a:lnTo>
                  <a:pt x="2639" y="3361"/>
                </a:lnTo>
                <a:lnTo>
                  <a:pt x="2632" y="3354"/>
                </a:lnTo>
                <a:lnTo>
                  <a:pt x="2627" y="3347"/>
                </a:lnTo>
                <a:lnTo>
                  <a:pt x="2621" y="3340"/>
                </a:lnTo>
                <a:lnTo>
                  <a:pt x="2617" y="3332"/>
                </a:lnTo>
                <a:lnTo>
                  <a:pt x="2612" y="3324"/>
                </a:lnTo>
                <a:lnTo>
                  <a:pt x="2609" y="3315"/>
                </a:lnTo>
                <a:lnTo>
                  <a:pt x="2607" y="3306"/>
                </a:lnTo>
                <a:lnTo>
                  <a:pt x="2606" y="3297"/>
                </a:lnTo>
                <a:lnTo>
                  <a:pt x="2605" y="3287"/>
                </a:lnTo>
                <a:close/>
                <a:moveTo>
                  <a:pt x="2605" y="3602"/>
                </a:moveTo>
                <a:lnTo>
                  <a:pt x="2605" y="3602"/>
                </a:lnTo>
                <a:lnTo>
                  <a:pt x="2606" y="3592"/>
                </a:lnTo>
                <a:lnTo>
                  <a:pt x="2607" y="3583"/>
                </a:lnTo>
                <a:lnTo>
                  <a:pt x="2609" y="3574"/>
                </a:lnTo>
                <a:lnTo>
                  <a:pt x="2612" y="3565"/>
                </a:lnTo>
                <a:lnTo>
                  <a:pt x="2617" y="3558"/>
                </a:lnTo>
                <a:lnTo>
                  <a:pt x="2621" y="3550"/>
                </a:lnTo>
                <a:lnTo>
                  <a:pt x="2627" y="3542"/>
                </a:lnTo>
                <a:lnTo>
                  <a:pt x="2632" y="3535"/>
                </a:lnTo>
                <a:lnTo>
                  <a:pt x="2639" y="3529"/>
                </a:lnTo>
                <a:lnTo>
                  <a:pt x="2647" y="3524"/>
                </a:lnTo>
                <a:lnTo>
                  <a:pt x="2655" y="3519"/>
                </a:lnTo>
                <a:lnTo>
                  <a:pt x="2662" y="3515"/>
                </a:lnTo>
                <a:lnTo>
                  <a:pt x="2671" y="3512"/>
                </a:lnTo>
                <a:lnTo>
                  <a:pt x="2680" y="3510"/>
                </a:lnTo>
                <a:lnTo>
                  <a:pt x="2690" y="3507"/>
                </a:lnTo>
                <a:lnTo>
                  <a:pt x="2699" y="3507"/>
                </a:lnTo>
                <a:lnTo>
                  <a:pt x="2709" y="3507"/>
                </a:lnTo>
                <a:lnTo>
                  <a:pt x="2719" y="3510"/>
                </a:lnTo>
                <a:lnTo>
                  <a:pt x="2728" y="3512"/>
                </a:lnTo>
                <a:lnTo>
                  <a:pt x="2736" y="3515"/>
                </a:lnTo>
                <a:lnTo>
                  <a:pt x="2745" y="3519"/>
                </a:lnTo>
                <a:lnTo>
                  <a:pt x="2753" y="3524"/>
                </a:lnTo>
                <a:lnTo>
                  <a:pt x="2759" y="3529"/>
                </a:lnTo>
                <a:lnTo>
                  <a:pt x="2767" y="3535"/>
                </a:lnTo>
                <a:lnTo>
                  <a:pt x="2773" y="3542"/>
                </a:lnTo>
                <a:lnTo>
                  <a:pt x="2778" y="3550"/>
                </a:lnTo>
                <a:lnTo>
                  <a:pt x="2783" y="3558"/>
                </a:lnTo>
                <a:lnTo>
                  <a:pt x="2787" y="3565"/>
                </a:lnTo>
                <a:lnTo>
                  <a:pt x="2790" y="3574"/>
                </a:lnTo>
                <a:lnTo>
                  <a:pt x="2793" y="3583"/>
                </a:lnTo>
                <a:lnTo>
                  <a:pt x="2794" y="3592"/>
                </a:lnTo>
                <a:lnTo>
                  <a:pt x="2794" y="3602"/>
                </a:lnTo>
                <a:lnTo>
                  <a:pt x="2794" y="3612"/>
                </a:lnTo>
                <a:lnTo>
                  <a:pt x="2793" y="3621"/>
                </a:lnTo>
                <a:lnTo>
                  <a:pt x="2790" y="3630"/>
                </a:lnTo>
                <a:lnTo>
                  <a:pt x="2787" y="3639"/>
                </a:lnTo>
                <a:lnTo>
                  <a:pt x="2783" y="3648"/>
                </a:lnTo>
                <a:lnTo>
                  <a:pt x="2778" y="3655"/>
                </a:lnTo>
                <a:lnTo>
                  <a:pt x="2773" y="3662"/>
                </a:lnTo>
                <a:lnTo>
                  <a:pt x="2767" y="3669"/>
                </a:lnTo>
                <a:lnTo>
                  <a:pt x="2759" y="3675"/>
                </a:lnTo>
                <a:lnTo>
                  <a:pt x="2753" y="3681"/>
                </a:lnTo>
                <a:lnTo>
                  <a:pt x="2745" y="3685"/>
                </a:lnTo>
                <a:lnTo>
                  <a:pt x="2736" y="3689"/>
                </a:lnTo>
                <a:lnTo>
                  <a:pt x="2728" y="3692"/>
                </a:lnTo>
                <a:lnTo>
                  <a:pt x="2719" y="3694"/>
                </a:lnTo>
                <a:lnTo>
                  <a:pt x="2709" y="3697"/>
                </a:lnTo>
                <a:lnTo>
                  <a:pt x="2699" y="3697"/>
                </a:lnTo>
                <a:lnTo>
                  <a:pt x="2690" y="3697"/>
                </a:lnTo>
                <a:lnTo>
                  <a:pt x="2680" y="3694"/>
                </a:lnTo>
                <a:lnTo>
                  <a:pt x="2671" y="3692"/>
                </a:lnTo>
                <a:lnTo>
                  <a:pt x="2662" y="3689"/>
                </a:lnTo>
                <a:lnTo>
                  <a:pt x="2655" y="3685"/>
                </a:lnTo>
                <a:lnTo>
                  <a:pt x="2647" y="3681"/>
                </a:lnTo>
                <a:lnTo>
                  <a:pt x="2639" y="3675"/>
                </a:lnTo>
                <a:lnTo>
                  <a:pt x="2632" y="3669"/>
                </a:lnTo>
                <a:lnTo>
                  <a:pt x="2627" y="3662"/>
                </a:lnTo>
                <a:lnTo>
                  <a:pt x="2621" y="3655"/>
                </a:lnTo>
                <a:lnTo>
                  <a:pt x="2617" y="3648"/>
                </a:lnTo>
                <a:lnTo>
                  <a:pt x="2612" y="3639"/>
                </a:lnTo>
                <a:lnTo>
                  <a:pt x="2609" y="3630"/>
                </a:lnTo>
                <a:lnTo>
                  <a:pt x="2607" y="3621"/>
                </a:lnTo>
                <a:lnTo>
                  <a:pt x="2606" y="3612"/>
                </a:lnTo>
                <a:lnTo>
                  <a:pt x="2605" y="3602"/>
                </a:lnTo>
                <a:close/>
                <a:moveTo>
                  <a:pt x="2605" y="3917"/>
                </a:moveTo>
                <a:lnTo>
                  <a:pt x="2605" y="3917"/>
                </a:lnTo>
                <a:lnTo>
                  <a:pt x="2606" y="3908"/>
                </a:lnTo>
                <a:lnTo>
                  <a:pt x="2607" y="3898"/>
                </a:lnTo>
                <a:lnTo>
                  <a:pt x="2609" y="3889"/>
                </a:lnTo>
                <a:lnTo>
                  <a:pt x="2612" y="3880"/>
                </a:lnTo>
                <a:lnTo>
                  <a:pt x="2617" y="3872"/>
                </a:lnTo>
                <a:lnTo>
                  <a:pt x="2621" y="3864"/>
                </a:lnTo>
                <a:lnTo>
                  <a:pt x="2627" y="3857"/>
                </a:lnTo>
                <a:lnTo>
                  <a:pt x="2632" y="3850"/>
                </a:lnTo>
                <a:lnTo>
                  <a:pt x="2639" y="3844"/>
                </a:lnTo>
                <a:lnTo>
                  <a:pt x="2647" y="3839"/>
                </a:lnTo>
                <a:lnTo>
                  <a:pt x="2655" y="3833"/>
                </a:lnTo>
                <a:lnTo>
                  <a:pt x="2662" y="3830"/>
                </a:lnTo>
                <a:lnTo>
                  <a:pt x="2671" y="3827"/>
                </a:lnTo>
                <a:lnTo>
                  <a:pt x="2680" y="3824"/>
                </a:lnTo>
                <a:lnTo>
                  <a:pt x="2690" y="3823"/>
                </a:lnTo>
                <a:lnTo>
                  <a:pt x="2699" y="3822"/>
                </a:lnTo>
                <a:lnTo>
                  <a:pt x="2709" y="3823"/>
                </a:lnTo>
                <a:lnTo>
                  <a:pt x="2719" y="3824"/>
                </a:lnTo>
                <a:lnTo>
                  <a:pt x="2728" y="3827"/>
                </a:lnTo>
                <a:lnTo>
                  <a:pt x="2736" y="3830"/>
                </a:lnTo>
                <a:lnTo>
                  <a:pt x="2745" y="3833"/>
                </a:lnTo>
                <a:lnTo>
                  <a:pt x="2753" y="3839"/>
                </a:lnTo>
                <a:lnTo>
                  <a:pt x="2759" y="3844"/>
                </a:lnTo>
                <a:lnTo>
                  <a:pt x="2767" y="3850"/>
                </a:lnTo>
                <a:lnTo>
                  <a:pt x="2773" y="3857"/>
                </a:lnTo>
                <a:lnTo>
                  <a:pt x="2778" y="3864"/>
                </a:lnTo>
                <a:lnTo>
                  <a:pt x="2783" y="3872"/>
                </a:lnTo>
                <a:lnTo>
                  <a:pt x="2787" y="3880"/>
                </a:lnTo>
                <a:lnTo>
                  <a:pt x="2790" y="3889"/>
                </a:lnTo>
                <a:lnTo>
                  <a:pt x="2793" y="3898"/>
                </a:lnTo>
                <a:lnTo>
                  <a:pt x="2794" y="3908"/>
                </a:lnTo>
                <a:lnTo>
                  <a:pt x="2794" y="3917"/>
                </a:lnTo>
                <a:lnTo>
                  <a:pt x="2794" y="3927"/>
                </a:lnTo>
                <a:lnTo>
                  <a:pt x="2793" y="3936"/>
                </a:lnTo>
                <a:lnTo>
                  <a:pt x="2790" y="3945"/>
                </a:lnTo>
                <a:lnTo>
                  <a:pt x="2787" y="3953"/>
                </a:lnTo>
                <a:lnTo>
                  <a:pt x="2783" y="3962"/>
                </a:lnTo>
                <a:lnTo>
                  <a:pt x="2778" y="3970"/>
                </a:lnTo>
                <a:lnTo>
                  <a:pt x="2773" y="3977"/>
                </a:lnTo>
                <a:lnTo>
                  <a:pt x="2767" y="3983"/>
                </a:lnTo>
                <a:lnTo>
                  <a:pt x="2759" y="3990"/>
                </a:lnTo>
                <a:lnTo>
                  <a:pt x="2753" y="3996"/>
                </a:lnTo>
                <a:lnTo>
                  <a:pt x="2745" y="4000"/>
                </a:lnTo>
                <a:lnTo>
                  <a:pt x="2736" y="4005"/>
                </a:lnTo>
                <a:lnTo>
                  <a:pt x="2728" y="4007"/>
                </a:lnTo>
                <a:lnTo>
                  <a:pt x="2719" y="4010"/>
                </a:lnTo>
                <a:lnTo>
                  <a:pt x="2709" y="4011"/>
                </a:lnTo>
                <a:lnTo>
                  <a:pt x="2699" y="4011"/>
                </a:lnTo>
                <a:lnTo>
                  <a:pt x="2690" y="4011"/>
                </a:lnTo>
                <a:lnTo>
                  <a:pt x="2680" y="4010"/>
                </a:lnTo>
                <a:lnTo>
                  <a:pt x="2671" y="4007"/>
                </a:lnTo>
                <a:lnTo>
                  <a:pt x="2662" y="4005"/>
                </a:lnTo>
                <a:lnTo>
                  <a:pt x="2655" y="4000"/>
                </a:lnTo>
                <a:lnTo>
                  <a:pt x="2647" y="3996"/>
                </a:lnTo>
                <a:lnTo>
                  <a:pt x="2639" y="3990"/>
                </a:lnTo>
                <a:lnTo>
                  <a:pt x="2632" y="3983"/>
                </a:lnTo>
                <a:lnTo>
                  <a:pt x="2627" y="3977"/>
                </a:lnTo>
                <a:lnTo>
                  <a:pt x="2621" y="3970"/>
                </a:lnTo>
                <a:lnTo>
                  <a:pt x="2617" y="3962"/>
                </a:lnTo>
                <a:lnTo>
                  <a:pt x="2612" y="3953"/>
                </a:lnTo>
                <a:lnTo>
                  <a:pt x="2609" y="3945"/>
                </a:lnTo>
                <a:lnTo>
                  <a:pt x="2607" y="3936"/>
                </a:lnTo>
                <a:lnTo>
                  <a:pt x="2606" y="3927"/>
                </a:lnTo>
                <a:lnTo>
                  <a:pt x="2605" y="3917"/>
                </a:lnTo>
                <a:close/>
                <a:moveTo>
                  <a:pt x="1346" y="3917"/>
                </a:moveTo>
                <a:lnTo>
                  <a:pt x="1346" y="3917"/>
                </a:lnTo>
                <a:lnTo>
                  <a:pt x="1346" y="3908"/>
                </a:lnTo>
                <a:lnTo>
                  <a:pt x="1347" y="3898"/>
                </a:lnTo>
                <a:lnTo>
                  <a:pt x="1350" y="3889"/>
                </a:lnTo>
                <a:lnTo>
                  <a:pt x="1352" y="3880"/>
                </a:lnTo>
                <a:lnTo>
                  <a:pt x="1357" y="3872"/>
                </a:lnTo>
                <a:lnTo>
                  <a:pt x="1361" y="3864"/>
                </a:lnTo>
                <a:lnTo>
                  <a:pt x="1367" y="3857"/>
                </a:lnTo>
                <a:lnTo>
                  <a:pt x="1373" y="3850"/>
                </a:lnTo>
                <a:lnTo>
                  <a:pt x="1380" y="3844"/>
                </a:lnTo>
                <a:lnTo>
                  <a:pt x="1387" y="3839"/>
                </a:lnTo>
                <a:lnTo>
                  <a:pt x="1395" y="3833"/>
                </a:lnTo>
                <a:lnTo>
                  <a:pt x="1404" y="3830"/>
                </a:lnTo>
                <a:lnTo>
                  <a:pt x="1412" y="3827"/>
                </a:lnTo>
                <a:lnTo>
                  <a:pt x="1421" y="3824"/>
                </a:lnTo>
                <a:lnTo>
                  <a:pt x="1430" y="3823"/>
                </a:lnTo>
                <a:lnTo>
                  <a:pt x="1440" y="3822"/>
                </a:lnTo>
                <a:lnTo>
                  <a:pt x="1449" y="3823"/>
                </a:lnTo>
                <a:lnTo>
                  <a:pt x="1459" y="3824"/>
                </a:lnTo>
                <a:lnTo>
                  <a:pt x="1468" y="3827"/>
                </a:lnTo>
                <a:lnTo>
                  <a:pt x="1477" y="3830"/>
                </a:lnTo>
                <a:lnTo>
                  <a:pt x="1485" y="3833"/>
                </a:lnTo>
                <a:lnTo>
                  <a:pt x="1492" y="3839"/>
                </a:lnTo>
                <a:lnTo>
                  <a:pt x="1500" y="3844"/>
                </a:lnTo>
                <a:lnTo>
                  <a:pt x="1507" y="3850"/>
                </a:lnTo>
                <a:lnTo>
                  <a:pt x="1512" y="3857"/>
                </a:lnTo>
                <a:lnTo>
                  <a:pt x="1518" y="3864"/>
                </a:lnTo>
                <a:lnTo>
                  <a:pt x="1524" y="3872"/>
                </a:lnTo>
                <a:lnTo>
                  <a:pt x="1527" y="3880"/>
                </a:lnTo>
                <a:lnTo>
                  <a:pt x="1530" y="3889"/>
                </a:lnTo>
                <a:lnTo>
                  <a:pt x="1533" y="3898"/>
                </a:lnTo>
                <a:lnTo>
                  <a:pt x="1534" y="3908"/>
                </a:lnTo>
                <a:lnTo>
                  <a:pt x="1535" y="3917"/>
                </a:lnTo>
                <a:lnTo>
                  <a:pt x="1534" y="3927"/>
                </a:lnTo>
                <a:lnTo>
                  <a:pt x="1533" y="3936"/>
                </a:lnTo>
                <a:lnTo>
                  <a:pt x="1530" y="3945"/>
                </a:lnTo>
                <a:lnTo>
                  <a:pt x="1527" y="3953"/>
                </a:lnTo>
                <a:lnTo>
                  <a:pt x="1524" y="3962"/>
                </a:lnTo>
                <a:lnTo>
                  <a:pt x="1518" y="3970"/>
                </a:lnTo>
                <a:lnTo>
                  <a:pt x="1512" y="3977"/>
                </a:lnTo>
                <a:lnTo>
                  <a:pt x="1507" y="3983"/>
                </a:lnTo>
                <a:lnTo>
                  <a:pt x="1500" y="3990"/>
                </a:lnTo>
                <a:lnTo>
                  <a:pt x="1492" y="3996"/>
                </a:lnTo>
                <a:lnTo>
                  <a:pt x="1485" y="4000"/>
                </a:lnTo>
                <a:lnTo>
                  <a:pt x="1477" y="4005"/>
                </a:lnTo>
                <a:lnTo>
                  <a:pt x="1468" y="4007"/>
                </a:lnTo>
                <a:lnTo>
                  <a:pt x="1459" y="4010"/>
                </a:lnTo>
                <a:lnTo>
                  <a:pt x="1449" y="4011"/>
                </a:lnTo>
                <a:lnTo>
                  <a:pt x="1440" y="4011"/>
                </a:lnTo>
                <a:lnTo>
                  <a:pt x="1430" y="4011"/>
                </a:lnTo>
                <a:lnTo>
                  <a:pt x="1421" y="4010"/>
                </a:lnTo>
                <a:lnTo>
                  <a:pt x="1412" y="4007"/>
                </a:lnTo>
                <a:lnTo>
                  <a:pt x="1404" y="4005"/>
                </a:lnTo>
                <a:lnTo>
                  <a:pt x="1395" y="4000"/>
                </a:lnTo>
                <a:lnTo>
                  <a:pt x="1387" y="3996"/>
                </a:lnTo>
                <a:lnTo>
                  <a:pt x="1380" y="3990"/>
                </a:lnTo>
                <a:lnTo>
                  <a:pt x="1373" y="3983"/>
                </a:lnTo>
                <a:lnTo>
                  <a:pt x="1367" y="3977"/>
                </a:lnTo>
                <a:lnTo>
                  <a:pt x="1361" y="3970"/>
                </a:lnTo>
                <a:lnTo>
                  <a:pt x="1357" y="3962"/>
                </a:lnTo>
                <a:lnTo>
                  <a:pt x="1352" y="3953"/>
                </a:lnTo>
                <a:lnTo>
                  <a:pt x="1350" y="3945"/>
                </a:lnTo>
                <a:lnTo>
                  <a:pt x="1347" y="3936"/>
                </a:lnTo>
                <a:lnTo>
                  <a:pt x="1346" y="3927"/>
                </a:lnTo>
                <a:lnTo>
                  <a:pt x="1346" y="3917"/>
                </a:lnTo>
                <a:close/>
                <a:moveTo>
                  <a:pt x="1031" y="3917"/>
                </a:moveTo>
                <a:lnTo>
                  <a:pt x="1031" y="3917"/>
                </a:lnTo>
                <a:lnTo>
                  <a:pt x="1031" y="3908"/>
                </a:lnTo>
                <a:lnTo>
                  <a:pt x="1032" y="3898"/>
                </a:lnTo>
                <a:lnTo>
                  <a:pt x="1034" y="3889"/>
                </a:lnTo>
                <a:lnTo>
                  <a:pt x="1038" y="3880"/>
                </a:lnTo>
                <a:lnTo>
                  <a:pt x="1042" y="3872"/>
                </a:lnTo>
                <a:lnTo>
                  <a:pt x="1047" y="3864"/>
                </a:lnTo>
                <a:lnTo>
                  <a:pt x="1052" y="3857"/>
                </a:lnTo>
                <a:lnTo>
                  <a:pt x="1059" y="3850"/>
                </a:lnTo>
                <a:lnTo>
                  <a:pt x="1065" y="3844"/>
                </a:lnTo>
                <a:lnTo>
                  <a:pt x="1072" y="3839"/>
                </a:lnTo>
                <a:lnTo>
                  <a:pt x="1080" y="3833"/>
                </a:lnTo>
                <a:lnTo>
                  <a:pt x="1089" y="3830"/>
                </a:lnTo>
                <a:lnTo>
                  <a:pt x="1097" y="3827"/>
                </a:lnTo>
                <a:lnTo>
                  <a:pt x="1107" y="3824"/>
                </a:lnTo>
                <a:lnTo>
                  <a:pt x="1115" y="3823"/>
                </a:lnTo>
                <a:lnTo>
                  <a:pt x="1125" y="3822"/>
                </a:lnTo>
                <a:lnTo>
                  <a:pt x="1134" y="3823"/>
                </a:lnTo>
                <a:lnTo>
                  <a:pt x="1144" y="3824"/>
                </a:lnTo>
                <a:lnTo>
                  <a:pt x="1153" y="3827"/>
                </a:lnTo>
                <a:lnTo>
                  <a:pt x="1162" y="3830"/>
                </a:lnTo>
                <a:lnTo>
                  <a:pt x="1170" y="3833"/>
                </a:lnTo>
                <a:lnTo>
                  <a:pt x="1178" y="3839"/>
                </a:lnTo>
                <a:lnTo>
                  <a:pt x="1186" y="3844"/>
                </a:lnTo>
                <a:lnTo>
                  <a:pt x="1192" y="3850"/>
                </a:lnTo>
                <a:lnTo>
                  <a:pt x="1198" y="3857"/>
                </a:lnTo>
                <a:lnTo>
                  <a:pt x="1203" y="3864"/>
                </a:lnTo>
                <a:lnTo>
                  <a:pt x="1208" y="3872"/>
                </a:lnTo>
                <a:lnTo>
                  <a:pt x="1212" y="3880"/>
                </a:lnTo>
                <a:lnTo>
                  <a:pt x="1216" y="3889"/>
                </a:lnTo>
                <a:lnTo>
                  <a:pt x="1218" y="3898"/>
                </a:lnTo>
                <a:lnTo>
                  <a:pt x="1219" y="3908"/>
                </a:lnTo>
                <a:lnTo>
                  <a:pt x="1220" y="3917"/>
                </a:lnTo>
                <a:lnTo>
                  <a:pt x="1219" y="3927"/>
                </a:lnTo>
                <a:lnTo>
                  <a:pt x="1218" y="3936"/>
                </a:lnTo>
                <a:lnTo>
                  <a:pt x="1216" y="3945"/>
                </a:lnTo>
                <a:lnTo>
                  <a:pt x="1212" y="3953"/>
                </a:lnTo>
                <a:lnTo>
                  <a:pt x="1208" y="3962"/>
                </a:lnTo>
                <a:lnTo>
                  <a:pt x="1203" y="3970"/>
                </a:lnTo>
                <a:lnTo>
                  <a:pt x="1198" y="3977"/>
                </a:lnTo>
                <a:lnTo>
                  <a:pt x="1192" y="3983"/>
                </a:lnTo>
                <a:lnTo>
                  <a:pt x="1186" y="3990"/>
                </a:lnTo>
                <a:lnTo>
                  <a:pt x="1178" y="3996"/>
                </a:lnTo>
                <a:lnTo>
                  <a:pt x="1170" y="4000"/>
                </a:lnTo>
                <a:lnTo>
                  <a:pt x="1162" y="4005"/>
                </a:lnTo>
                <a:lnTo>
                  <a:pt x="1153" y="4007"/>
                </a:lnTo>
                <a:lnTo>
                  <a:pt x="1144" y="4010"/>
                </a:lnTo>
                <a:lnTo>
                  <a:pt x="1134" y="4011"/>
                </a:lnTo>
                <a:lnTo>
                  <a:pt x="1125" y="4011"/>
                </a:lnTo>
                <a:lnTo>
                  <a:pt x="1115" y="4011"/>
                </a:lnTo>
                <a:lnTo>
                  <a:pt x="1107" y="4010"/>
                </a:lnTo>
                <a:lnTo>
                  <a:pt x="1097" y="4007"/>
                </a:lnTo>
                <a:lnTo>
                  <a:pt x="1089" y="4005"/>
                </a:lnTo>
                <a:lnTo>
                  <a:pt x="1080" y="4000"/>
                </a:lnTo>
                <a:lnTo>
                  <a:pt x="1072" y="3996"/>
                </a:lnTo>
                <a:lnTo>
                  <a:pt x="1065" y="3990"/>
                </a:lnTo>
                <a:lnTo>
                  <a:pt x="1059" y="3983"/>
                </a:lnTo>
                <a:lnTo>
                  <a:pt x="1052" y="3977"/>
                </a:lnTo>
                <a:lnTo>
                  <a:pt x="1047" y="3970"/>
                </a:lnTo>
                <a:lnTo>
                  <a:pt x="1042" y="3962"/>
                </a:lnTo>
                <a:lnTo>
                  <a:pt x="1038" y="3953"/>
                </a:lnTo>
                <a:lnTo>
                  <a:pt x="1034" y="3945"/>
                </a:lnTo>
                <a:lnTo>
                  <a:pt x="1032" y="3936"/>
                </a:lnTo>
                <a:lnTo>
                  <a:pt x="1031" y="3927"/>
                </a:lnTo>
                <a:lnTo>
                  <a:pt x="1031" y="3917"/>
                </a:lnTo>
                <a:close/>
                <a:moveTo>
                  <a:pt x="715" y="3917"/>
                </a:moveTo>
                <a:lnTo>
                  <a:pt x="715" y="3917"/>
                </a:lnTo>
                <a:lnTo>
                  <a:pt x="716" y="3908"/>
                </a:lnTo>
                <a:lnTo>
                  <a:pt x="717" y="3898"/>
                </a:lnTo>
                <a:lnTo>
                  <a:pt x="720" y="3889"/>
                </a:lnTo>
                <a:lnTo>
                  <a:pt x="723" y="3880"/>
                </a:lnTo>
                <a:lnTo>
                  <a:pt x="727" y="3872"/>
                </a:lnTo>
                <a:lnTo>
                  <a:pt x="732" y="3864"/>
                </a:lnTo>
                <a:lnTo>
                  <a:pt x="737" y="3857"/>
                </a:lnTo>
                <a:lnTo>
                  <a:pt x="743" y="3850"/>
                </a:lnTo>
                <a:lnTo>
                  <a:pt x="750" y="3844"/>
                </a:lnTo>
                <a:lnTo>
                  <a:pt x="757" y="3839"/>
                </a:lnTo>
                <a:lnTo>
                  <a:pt x="765" y="3833"/>
                </a:lnTo>
                <a:lnTo>
                  <a:pt x="773" y="3830"/>
                </a:lnTo>
                <a:lnTo>
                  <a:pt x="782" y="3827"/>
                </a:lnTo>
                <a:lnTo>
                  <a:pt x="791" y="3824"/>
                </a:lnTo>
                <a:lnTo>
                  <a:pt x="801" y="3823"/>
                </a:lnTo>
                <a:lnTo>
                  <a:pt x="811" y="3822"/>
                </a:lnTo>
                <a:lnTo>
                  <a:pt x="820" y="3823"/>
                </a:lnTo>
                <a:lnTo>
                  <a:pt x="830" y="3824"/>
                </a:lnTo>
                <a:lnTo>
                  <a:pt x="839" y="3827"/>
                </a:lnTo>
                <a:lnTo>
                  <a:pt x="847" y="3830"/>
                </a:lnTo>
                <a:lnTo>
                  <a:pt x="855" y="3833"/>
                </a:lnTo>
                <a:lnTo>
                  <a:pt x="863" y="3839"/>
                </a:lnTo>
                <a:lnTo>
                  <a:pt x="871" y="3844"/>
                </a:lnTo>
                <a:lnTo>
                  <a:pt x="877" y="3850"/>
                </a:lnTo>
                <a:lnTo>
                  <a:pt x="883" y="3857"/>
                </a:lnTo>
                <a:lnTo>
                  <a:pt x="889" y="3864"/>
                </a:lnTo>
                <a:lnTo>
                  <a:pt x="893" y="3872"/>
                </a:lnTo>
                <a:lnTo>
                  <a:pt x="897" y="3880"/>
                </a:lnTo>
                <a:lnTo>
                  <a:pt x="901" y="3889"/>
                </a:lnTo>
                <a:lnTo>
                  <a:pt x="903" y="3898"/>
                </a:lnTo>
                <a:lnTo>
                  <a:pt x="904" y="3908"/>
                </a:lnTo>
                <a:lnTo>
                  <a:pt x="905" y="3917"/>
                </a:lnTo>
                <a:lnTo>
                  <a:pt x="904" y="3927"/>
                </a:lnTo>
                <a:lnTo>
                  <a:pt x="903" y="3936"/>
                </a:lnTo>
                <a:lnTo>
                  <a:pt x="901" y="3945"/>
                </a:lnTo>
                <a:lnTo>
                  <a:pt x="897" y="3953"/>
                </a:lnTo>
                <a:lnTo>
                  <a:pt x="893" y="3962"/>
                </a:lnTo>
                <a:lnTo>
                  <a:pt x="889" y="3970"/>
                </a:lnTo>
                <a:lnTo>
                  <a:pt x="883" y="3977"/>
                </a:lnTo>
                <a:lnTo>
                  <a:pt x="877" y="3983"/>
                </a:lnTo>
                <a:lnTo>
                  <a:pt x="871" y="3990"/>
                </a:lnTo>
                <a:lnTo>
                  <a:pt x="863" y="3996"/>
                </a:lnTo>
                <a:lnTo>
                  <a:pt x="855" y="4000"/>
                </a:lnTo>
                <a:lnTo>
                  <a:pt x="847" y="4005"/>
                </a:lnTo>
                <a:lnTo>
                  <a:pt x="839" y="4007"/>
                </a:lnTo>
                <a:lnTo>
                  <a:pt x="830" y="4010"/>
                </a:lnTo>
                <a:lnTo>
                  <a:pt x="820" y="4011"/>
                </a:lnTo>
                <a:lnTo>
                  <a:pt x="811" y="4011"/>
                </a:lnTo>
                <a:lnTo>
                  <a:pt x="801" y="4011"/>
                </a:lnTo>
                <a:lnTo>
                  <a:pt x="791" y="4010"/>
                </a:lnTo>
                <a:lnTo>
                  <a:pt x="782" y="4007"/>
                </a:lnTo>
                <a:lnTo>
                  <a:pt x="773" y="4005"/>
                </a:lnTo>
                <a:lnTo>
                  <a:pt x="765" y="4000"/>
                </a:lnTo>
                <a:lnTo>
                  <a:pt x="757" y="3996"/>
                </a:lnTo>
                <a:lnTo>
                  <a:pt x="750" y="3990"/>
                </a:lnTo>
                <a:lnTo>
                  <a:pt x="743" y="3983"/>
                </a:lnTo>
                <a:lnTo>
                  <a:pt x="737" y="3977"/>
                </a:lnTo>
                <a:lnTo>
                  <a:pt x="732" y="3970"/>
                </a:lnTo>
                <a:lnTo>
                  <a:pt x="727" y="3962"/>
                </a:lnTo>
                <a:lnTo>
                  <a:pt x="723" y="3953"/>
                </a:lnTo>
                <a:lnTo>
                  <a:pt x="720" y="3945"/>
                </a:lnTo>
                <a:lnTo>
                  <a:pt x="717" y="3936"/>
                </a:lnTo>
                <a:lnTo>
                  <a:pt x="716" y="3927"/>
                </a:lnTo>
                <a:lnTo>
                  <a:pt x="715" y="3917"/>
                </a:lnTo>
                <a:close/>
                <a:moveTo>
                  <a:pt x="400" y="3917"/>
                </a:moveTo>
                <a:lnTo>
                  <a:pt x="400" y="3917"/>
                </a:lnTo>
                <a:lnTo>
                  <a:pt x="401" y="3908"/>
                </a:lnTo>
                <a:lnTo>
                  <a:pt x="403" y="3898"/>
                </a:lnTo>
                <a:lnTo>
                  <a:pt x="405" y="3889"/>
                </a:lnTo>
                <a:lnTo>
                  <a:pt x="408" y="3880"/>
                </a:lnTo>
                <a:lnTo>
                  <a:pt x="413" y="3872"/>
                </a:lnTo>
                <a:lnTo>
                  <a:pt x="417" y="3864"/>
                </a:lnTo>
                <a:lnTo>
                  <a:pt x="423" y="3857"/>
                </a:lnTo>
                <a:lnTo>
                  <a:pt x="428" y="3850"/>
                </a:lnTo>
                <a:lnTo>
                  <a:pt x="435" y="3844"/>
                </a:lnTo>
                <a:lnTo>
                  <a:pt x="443" y="3839"/>
                </a:lnTo>
                <a:lnTo>
                  <a:pt x="450" y="3833"/>
                </a:lnTo>
                <a:lnTo>
                  <a:pt x="458" y="3830"/>
                </a:lnTo>
                <a:lnTo>
                  <a:pt x="467" y="3827"/>
                </a:lnTo>
                <a:lnTo>
                  <a:pt x="476" y="3824"/>
                </a:lnTo>
                <a:lnTo>
                  <a:pt x="486" y="3823"/>
                </a:lnTo>
                <a:lnTo>
                  <a:pt x="495" y="3822"/>
                </a:lnTo>
                <a:lnTo>
                  <a:pt x="505" y="3823"/>
                </a:lnTo>
                <a:lnTo>
                  <a:pt x="515" y="3824"/>
                </a:lnTo>
                <a:lnTo>
                  <a:pt x="524" y="3827"/>
                </a:lnTo>
                <a:lnTo>
                  <a:pt x="532" y="3830"/>
                </a:lnTo>
                <a:lnTo>
                  <a:pt x="540" y="3833"/>
                </a:lnTo>
                <a:lnTo>
                  <a:pt x="548" y="3839"/>
                </a:lnTo>
                <a:lnTo>
                  <a:pt x="555" y="3844"/>
                </a:lnTo>
                <a:lnTo>
                  <a:pt x="562" y="3850"/>
                </a:lnTo>
                <a:lnTo>
                  <a:pt x="568" y="3857"/>
                </a:lnTo>
                <a:lnTo>
                  <a:pt x="574" y="3864"/>
                </a:lnTo>
                <a:lnTo>
                  <a:pt x="578" y="3872"/>
                </a:lnTo>
                <a:lnTo>
                  <a:pt x="583" y="3880"/>
                </a:lnTo>
                <a:lnTo>
                  <a:pt x="586" y="3889"/>
                </a:lnTo>
                <a:lnTo>
                  <a:pt x="588" y="3898"/>
                </a:lnTo>
                <a:lnTo>
                  <a:pt x="589" y="3908"/>
                </a:lnTo>
                <a:lnTo>
                  <a:pt x="589" y="3917"/>
                </a:lnTo>
                <a:lnTo>
                  <a:pt x="589" y="3927"/>
                </a:lnTo>
                <a:lnTo>
                  <a:pt x="588" y="3936"/>
                </a:lnTo>
                <a:lnTo>
                  <a:pt x="586" y="3945"/>
                </a:lnTo>
                <a:lnTo>
                  <a:pt x="583" y="3953"/>
                </a:lnTo>
                <a:lnTo>
                  <a:pt x="578" y="3962"/>
                </a:lnTo>
                <a:lnTo>
                  <a:pt x="574" y="3970"/>
                </a:lnTo>
                <a:lnTo>
                  <a:pt x="568" y="3977"/>
                </a:lnTo>
                <a:lnTo>
                  <a:pt x="562" y="3983"/>
                </a:lnTo>
                <a:lnTo>
                  <a:pt x="555" y="3990"/>
                </a:lnTo>
                <a:lnTo>
                  <a:pt x="548" y="3996"/>
                </a:lnTo>
                <a:lnTo>
                  <a:pt x="540" y="4000"/>
                </a:lnTo>
                <a:lnTo>
                  <a:pt x="532" y="4005"/>
                </a:lnTo>
                <a:lnTo>
                  <a:pt x="524" y="4007"/>
                </a:lnTo>
                <a:lnTo>
                  <a:pt x="515" y="4010"/>
                </a:lnTo>
                <a:lnTo>
                  <a:pt x="505" y="4011"/>
                </a:lnTo>
                <a:lnTo>
                  <a:pt x="495" y="4011"/>
                </a:lnTo>
                <a:lnTo>
                  <a:pt x="486" y="4011"/>
                </a:lnTo>
                <a:lnTo>
                  <a:pt x="476" y="4010"/>
                </a:lnTo>
                <a:lnTo>
                  <a:pt x="467" y="4007"/>
                </a:lnTo>
                <a:lnTo>
                  <a:pt x="458" y="4005"/>
                </a:lnTo>
                <a:lnTo>
                  <a:pt x="450" y="4000"/>
                </a:lnTo>
                <a:lnTo>
                  <a:pt x="443" y="3996"/>
                </a:lnTo>
                <a:lnTo>
                  <a:pt x="435" y="3990"/>
                </a:lnTo>
                <a:lnTo>
                  <a:pt x="428" y="3983"/>
                </a:lnTo>
                <a:lnTo>
                  <a:pt x="423" y="3977"/>
                </a:lnTo>
                <a:lnTo>
                  <a:pt x="417" y="3970"/>
                </a:lnTo>
                <a:lnTo>
                  <a:pt x="413" y="3962"/>
                </a:lnTo>
                <a:lnTo>
                  <a:pt x="408" y="3953"/>
                </a:lnTo>
                <a:lnTo>
                  <a:pt x="405" y="3945"/>
                </a:lnTo>
                <a:lnTo>
                  <a:pt x="403" y="3936"/>
                </a:lnTo>
                <a:lnTo>
                  <a:pt x="401" y="3927"/>
                </a:lnTo>
                <a:lnTo>
                  <a:pt x="400" y="3917"/>
                </a:lnTo>
                <a:close/>
                <a:moveTo>
                  <a:pt x="387" y="3616"/>
                </a:moveTo>
                <a:lnTo>
                  <a:pt x="387" y="3616"/>
                </a:lnTo>
                <a:lnTo>
                  <a:pt x="387" y="3606"/>
                </a:lnTo>
                <a:lnTo>
                  <a:pt x="389" y="3596"/>
                </a:lnTo>
                <a:lnTo>
                  <a:pt x="391" y="3588"/>
                </a:lnTo>
                <a:lnTo>
                  <a:pt x="394" y="3579"/>
                </a:lnTo>
                <a:lnTo>
                  <a:pt x="398" y="3571"/>
                </a:lnTo>
                <a:lnTo>
                  <a:pt x="403" y="3563"/>
                </a:lnTo>
                <a:lnTo>
                  <a:pt x="408" y="3555"/>
                </a:lnTo>
                <a:lnTo>
                  <a:pt x="415" y="3549"/>
                </a:lnTo>
                <a:lnTo>
                  <a:pt x="421" y="3543"/>
                </a:lnTo>
                <a:lnTo>
                  <a:pt x="428" y="3537"/>
                </a:lnTo>
                <a:lnTo>
                  <a:pt x="436" y="3533"/>
                </a:lnTo>
                <a:lnTo>
                  <a:pt x="445" y="3529"/>
                </a:lnTo>
                <a:lnTo>
                  <a:pt x="454" y="3525"/>
                </a:lnTo>
                <a:lnTo>
                  <a:pt x="463" y="3523"/>
                </a:lnTo>
                <a:lnTo>
                  <a:pt x="472" y="3522"/>
                </a:lnTo>
                <a:lnTo>
                  <a:pt x="482" y="3522"/>
                </a:lnTo>
                <a:lnTo>
                  <a:pt x="492" y="3522"/>
                </a:lnTo>
                <a:lnTo>
                  <a:pt x="500" y="3523"/>
                </a:lnTo>
                <a:lnTo>
                  <a:pt x="509" y="3525"/>
                </a:lnTo>
                <a:lnTo>
                  <a:pt x="518" y="3529"/>
                </a:lnTo>
                <a:lnTo>
                  <a:pt x="526" y="3533"/>
                </a:lnTo>
                <a:lnTo>
                  <a:pt x="534" y="3537"/>
                </a:lnTo>
                <a:lnTo>
                  <a:pt x="542" y="3543"/>
                </a:lnTo>
                <a:lnTo>
                  <a:pt x="548" y="3549"/>
                </a:lnTo>
                <a:lnTo>
                  <a:pt x="554" y="3555"/>
                </a:lnTo>
                <a:lnTo>
                  <a:pt x="559" y="3563"/>
                </a:lnTo>
                <a:lnTo>
                  <a:pt x="565" y="3571"/>
                </a:lnTo>
                <a:lnTo>
                  <a:pt x="568" y="3579"/>
                </a:lnTo>
                <a:lnTo>
                  <a:pt x="572" y="3588"/>
                </a:lnTo>
                <a:lnTo>
                  <a:pt x="574" y="3596"/>
                </a:lnTo>
                <a:lnTo>
                  <a:pt x="575" y="3606"/>
                </a:lnTo>
                <a:lnTo>
                  <a:pt x="576" y="3616"/>
                </a:lnTo>
                <a:lnTo>
                  <a:pt x="575" y="3625"/>
                </a:lnTo>
                <a:lnTo>
                  <a:pt x="574" y="3635"/>
                </a:lnTo>
                <a:lnTo>
                  <a:pt x="572" y="3644"/>
                </a:lnTo>
                <a:lnTo>
                  <a:pt x="568" y="3653"/>
                </a:lnTo>
                <a:lnTo>
                  <a:pt x="565" y="3661"/>
                </a:lnTo>
                <a:lnTo>
                  <a:pt x="559" y="3669"/>
                </a:lnTo>
                <a:lnTo>
                  <a:pt x="554" y="3677"/>
                </a:lnTo>
                <a:lnTo>
                  <a:pt x="548" y="3683"/>
                </a:lnTo>
                <a:lnTo>
                  <a:pt x="542" y="3689"/>
                </a:lnTo>
                <a:lnTo>
                  <a:pt x="534" y="3694"/>
                </a:lnTo>
                <a:lnTo>
                  <a:pt x="526" y="3699"/>
                </a:lnTo>
                <a:lnTo>
                  <a:pt x="518" y="3703"/>
                </a:lnTo>
                <a:lnTo>
                  <a:pt x="509" y="3707"/>
                </a:lnTo>
                <a:lnTo>
                  <a:pt x="500" y="3709"/>
                </a:lnTo>
                <a:lnTo>
                  <a:pt x="492" y="3710"/>
                </a:lnTo>
                <a:lnTo>
                  <a:pt x="482" y="3711"/>
                </a:lnTo>
                <a:lnTo>
                  <a:pt x="472" y="3710"/>
                </a:lnTo>
                <a:lnTo>
                  <a:pt x="463" y="3709"/>
                </a:lnTo>
                <a:lnTo>
                  <a:pt x="454" y="3707"/>
                </a:lnTo>
                <a:lnTo>
                  <a:pt x="445" y="3703"/>
                </a:lnTo>
                <a:lnTo>
                  <a:pt x="436" y="3699"/>
                </a:lnTo>
                <a:lnTo>
                  <a:pt x="428" y="3694"/>
                </a:lnTo>
                <a:lnTo>
                  <a:pt x="421" y="3689"/>
                </a:lnTo>
                <a:lnTo>
                  <a:pt x="415" y="3683"/>
                </a:lnTo>
                <a:lnTo>
                  <a:pt x="408" y="3677"/>
                </a:lnTo>
                <a:lnTo>
                  <a:pt x="403" y="3669"/>
                </a:lnTo>
                <a:lnTo>
                  <a:pt x="398" y="3661"/>
                </a:lnTo>
                <a:lnTo>
                  <a:pt x="394" y="3653"/>
                </a:lnTo>
                <a:lnTo>
                  <a:pt x="391" y="3644"/>
                </a:lnTo>
                <a:lnTo>
                  <a:pt x="389" y="3635"/>
                </a:lnTo>
                <a:lnTo>
                  <a:pt x="387" y="3625"/>
                </a:lnTo>
                <a:lnTo>
                  <a:pt x="387" y="3616"/>
                </a:lnTo>
                <a:close/>
                <a:moveTo>
                  <a:pt x="387" y="3301"/>
                </a:moveTo>
                <a:lnTo>
                  <a:pt x="387" y="3301"/>
                </a:lnTo>
                <a:lnTo>
                  <a:pt x="387" y="3292"/>
                </a:lnTo>
                <a:lnTo>
                  <a:pt x="389" y="3282"/>
                </a:lnTo>
                <a:lnTo>
                  <a:pt x="391" y="3273"/>
                </a:lnTo>
                <a:lnTo>
                  <a:pt x="394" y="3264"/>
                </a:lnTo>
                <a:lnTo>
                  <a:pt x="398" y="3256"/>
                </a:lnTo>
                <a:lnTo>
                  <a:pt x="403" y="3248"/>
                </a:lnTo>
                <a:lnTo>
                  <a:pt x="408" y="3241"/>
                </a:lnTo>
                <a:lnTo>
                  <a:pt x="415" y="3234"/>
                </a:lnTo>
                <a:lnTo>
                  <a:pt x="421" y="3228"/>
                </a:lnTo>
                <a:lnTo>
                  <a:pt x="428" y="3223"/>
                </a:lnTo>
                <a:lnTo>
                  <a:pt x="436" y="3218"/>
                </a:lnTo>
                <a:lnTo>
                  <a:pt x="445" y="3214"/>
                </a:lnTo>
                <a:lnTo>
                  <a:pt x="454" y="3211"/>
                </a:lnTo>
                <a:lnTo>
                  <a:pt x="463" y="3208"/>
                </a:lnTo>
                <a:lnTo>
                  <a:pt x="472" y="3207"/>
                </a:lnTo>
                <a:lnTo>
                  <a:pt x="482" y="3206"/>
                </a:lnTo>
                <a:lnTo>
                  <a:pt x="492" y="3207"/>
                </a:lnTo>
                <a:lnTo>
                  <a:pt x="500" y="3208"/>
                </a:lnTo>
                <a:lnTo>
                  <a:pt x="509" y="3211"/>
                </a:lnTo>
                <a:lnTo>
                  <a:pt x="518" y="3214"/>
                </a:lnTo>
                <a:lnTo>
                  <a:pt x="526" y="3218"/>
                </a:lnTo>
                <a:lnTo>
                  <a:pt x="534" y="3223"/>
                </a:lnTo>
                <a:lnTo>
                  <a:pt x="542" y="3228"/>
                </a:lnTo>
                <a:lnTo>
                  <a:pt x="548" y="3234"/>
                </a:lnTo>
                <a:lnTo>
                  <a:pt x="554" y="3241"/>
                </a:lnTo>
                <a:lnTo>
                  <a:pt x="559" y="3248"/>
                </a:lnTo>
                <a:lnTo>
                  <a:pt x="565" y="3256"/>
                </a:lnTo>
                <a:lnTo>
                  <a:pt x="568" y="3264"/>
                </a:lnTo>
                <a:lnTo>
                  <a:pt x="572" y="3273"/>
                </a:lnTo>
                <a:lnTo>
                  <a:pt x="574" y="3282"/>
                </a:lnTo>
                <a:lnTo>
                  <a:pt x="575" y="3292"/>
                </a:lnTo>
                <a:lnTo>
                  <a:pt x="576" y="3301"/>
                </a:lnTo>
                <a:lnTo>
                  <a:pt x="575" y="3311"/>
                </a:lnTo>
                <a:lnTo>
                  <a:pt x="574" y="3321"/>
                </a:lnTo>
                <a:lnTo>
                  <a:pt x="572" y="3330"/>
                </a:lnTo>
                <a:lnTo>
                  <a:pt x="568" y="3338"/>
                </a:lnTo>
                <a:lnTo>
                  <a:pt x="565" y="3346"/>
                </a:lnTo>
                <a:lnTo>
                  <a:pt x="559" y="3354"/>
                </a:lnTo>
                <a:lnTo>
                  <a:pt x="554" y="3362"/>
                </a:lnTo>
                <a:lnTo>
                  <a:pt x="548" y="3368"/>
                </a:lnTo>
                <a:lnTo>
                  <a:pt x="542" y="3374"/>
                </a:lnTo>
                <a:lnTo>
                  <a:pt x="534" y="3380"/>
                </a:lnTo>
                <a:lnTo>
                  <a:pt x="526" y="3384"/>
                </a:lnTo>
                <a:lnTo>
                  <a:pt x="518" y="3388"/>
                </a:lnTo>
                <a:lnTo>
                  <a:pt x="509" y="3392"/>
                </a:lnTo>
                <a:lnTo>
                  <a:pt x="500" y="3394"/>
                </a:lnTo>
                <a:lnTo>
                  <a:pt x="492" y="3395"/>
                </a:lnTo>
                <a:lnTo>
                  <a:pt x="482" y="3395"/>
                </a:lnTo>
                <a:lnTo>
                  <a:pt x="472" y="3395"/>
                </a:lnTo>
                <a:lnTo>
                  <a:pt x="463" y="3394"/>
                </a:lnTo>
                <a:lnTo>
                  <a:pt x="454" y="3392"/>
                </a:lnTo>
                <a:lnTo>
                  <a:pt x="445" y="3388"/>
                </a:lnTo>
                <a:lnTo>
                  <a:pt x="436" y="3384"/>
                </a:lnTo>
                <a:lnTo>
                  <a:pt x="428" y="3380"/>
                </a:lnTo>
                <a:lnTo>
                  <a:pt x="421" y="3374"/>
                </a:lnTo>
                <a:lnTo>
                  <a:pt x="415" y="3368"/>
                </a:lnTo>
                <a:lnTo>
                  <a:pt x="408" y="3362"/>
                </a:lnTo>
                <a:lnTo>
                  <a:pt x="403" y="3354"/>
                </a:lnTo>
                <a:lnTo>
                  <a:pt x="398" y="3346"/>
                </a:lnTo>
                <a:lnTo>
                  <a:pt x="394" y="3338"/>
                </a:lnTo>
                <a:lnTo>
                  <a:pt x="391" y="3330"/>
                </a:lnTo>
                <a:lnTo>
                  <a:pt x="389" y="3321"/>
                </a:lnTo>
                <a:lnTo>
                  <a:pt x="387" y="3311"/>
                </a:lnTo>
                <a:lnTo>
                  <a:pt x="387" y="3301"/>
                </a:lnTo>
                <a:close/>
                <a:moveTo>
                  <a:pt x="387" y="2986"/>
                </a:moveTo>
                <a:lnTo>
                  <a:pt x="387" y="2986"/>
                </a:lnTo>
                <a:lnTo>
                  <a:pt x="387" y="2977"/>
                </a:lnTo>
                <a:lnTo>
                  <a:pt x="389" y="2967"/>
                </a:lnTo>
                <a:lnTo>
                  <a:pt x="391" y="2958"/>
                </a:lnTo>
                <a:lnTo>
                  <a:pt x="394" y="2949"/>
                </a:lnTo>
                <a:lnTo>
                  <a:pt x="398" y="2941"/>
                </a:lnTo>
                <a:lnTo>
                  <a:pt x="403" y="2934"/>
                </a:lnTo>
                <a:lnTo>
                  <a:pt x="408" y="2926"/>
                </a:lnTo>
                <a:lnTo>
                  <a:pt x="415" y="2919"/>
                </a:lnTo>
                <a:lnTo>
                  <a:pt x="421" y="2914"/>
                </a:lnTo>
                <a:lnTo>
                  <a:pt x="428" y="2908"/>
                </a:lnTo>
                <a:lnTo>
                  <a:pt x="436" y="2904"/>
                </a:lnTo>
                <a:lnTo>
                  <a:pt x="445" y="2899"/>
                </a:lnTo>
                <a:lnTo>
                  <a:pt x="454" y="2896"/>
                </a:lnTo>
                <a:lnTo>
                  <a:pt x="463" y="2894"/>
                </a:lnTo>
                <a:lnTo>
                  <a:pt x="472" y="2892"/>
                </a:lnTo>
                <a:lnTo>
                  <a:pt x="482" y="2891"/>
                </a:lnTo>
                <a:lnTo>
                  <a:pt x="492" y="2892"/>
                </a:lnTo>
                <a:lnTo>
                  <a:pt x="500" y="2894"/>
                </a:lnTo>
                <a:lnTo>
                  <a:pt x="509" y="2896"/>
                </a:lnTo>
                <a:lnTo>
                  <a:pt x="518" y="2899"/>
                </a:lnTo>
                <a:lnTo>
                  <a:pt x="526" y="2904"/>
                </a:lnTo>
                <a:lnTo>
                  <a:pt x="534" y="2908"/>
                </a:lnTo>
                <a:lnTo>
                  <a:pt x="542" y="2914"/>
                </a:lnTo>
                <a:lnTo>
                  <a:pt x="548" y="2919"/>
                </a:lnTo>
                <a:lnTo>
                  <a:pt x="554" y="2926"/>
                </a:lnTo>
                <a:lnTo>
                  <a:pt x="559" y="2934"/>
                </a:lnTo>
                <a:lnTo>
                  <a:pt x="565" y="2941"/>
                </a:lnTo>
                <a:lnTo>
                  <a:pt x="568" y="2949"/>
                </a:lnTo>
                <a:lnTo>
                  <a:pt x="572" y="2958"/>
                </a:lnTo>
                <a:lnTo>
                  <a:pt x="574" y="2967"/>
                </a:lnTo>
                <a:lnTo>
                  <a:pt x="575" y="2977"/>
                </a:lnTo>
                <a:lnTo>
                  <a:pt x="576" y="2986"/>
                </a:lnTo>
                <a:lnTo>
                  <a:pt x="575" y="2996"/>
                </a:lnTo>
                <a:lnTo>
                  <a:pt x="574" y="3005"/>
                </a:lnTo>
                <a:lnTo>
                  <a:pt x="572" y="3015"/>
                </a:lnTo>
                <a:lnTo>
                  <a:pt x="568" y="3023"/>
                </a:lnTo>
                <a:lnTo>
                  <a:pt x="565" y="3032"/>
                </a:lnTo>
                <a:lnTo>
                  <a:pt x="559" y="3039"/>
                </a:lnTo>
                <a:lnTo>
                  <a:pt x="554" y="3046"/>
                </a:lnTo>
                <a:lnTo>
                  <a:pt x="548" y="3053"/>
                </a:lnTo>
                <a:lnTo>
                  <a:pt x="542" y="3059"/>
                </a:lnTo>
                <a:lnTo>
                  <a:pt x="534" y="3065"/>
                </a:lnTo>
                <a:lnTo>
                  <a:pt x="526" y="3069"/>
                </a:lnTo>
                <a:lnTo>
                  <a:pt x="518" y="3074"/>
                </a:lnTo>
                <a:lnTo>
                  <a:pt x="509" y="3077"/>
                </a:lnTo>
                <a:lnTo>
                  <a:pt x="500" y="3079"/>
                </a:lnTo>
                <a:lnTo>
                  <a:pt x="492" y="3080"/>
                </a:lnTo>
                <a:lnTo>
                  <a:pt x="482" y="3080"/>
                </a:lnTo>
                <a:lnTo>
                  <a:pt x="472" y="3080"/>
                </a:lnTo>
                <a:lnTo>
                  <a:pt x="463" y="3079"/>
                </a:lnTo>
                <a:lnTo>
                  <a:pt x="454" y="3077"/>
                </a:lnTo>
                <a:lnTo>
                  <a:pt x="445" y="3074"/>
                </a:lnTo>
                <a:lnTo>
                  <a:pt x="436" y="3069"/>
                </a:lnTo>
                <a:lnTo>
                  <a:pt x="428" y="3065"/>
                </a:lnTo>
                <a:lnTo>
                  <a:pt x="421" y="3059"/>
                </a:lnTo>
                <a:lnTo>
                  <a:pt x="415" y="3053"/>
                </a:lnTo>
                <a:lnTo>
                  <a:pt x="408" y="3046"/>
                </a:lnTo>
                <a:lnTo>
                  <a:pt x="403" y="3039"/>
                </a:lnTo>
                <a:lnTo>
                  <a:pt x="398" y="3032"/>
                </a:lnTo>
                <a:lnTo>
                  <a:pt x="394" y="3023"/>
                </a:lnTo>
                <a:lnTo>
                  <a:pt x="391" y="3015"/>
                </a:lnTo>
                <a:lnTo>
                  <a:pt x="389" y="3005"/>
                </a:lnTo>
                <a:lnTo>
                  <a:pt x="387" y="2996"/>
                </a:lnTo>
                <a:lnTo>
                  <a:pt x="387" y="2986"/>
                </a:lnTo>
                <a:close/>
                <a:moveTo>
                  <a:pt x="387" y="2671"/>
                </a:moveTo>
                <a:lnTo>
                  <a:pt x="387" y="2671"/>
                </a:lnTo>
                <a:lnTo>
                  <a:pt x="387" y="2661"/>
                </a:lnTo>
                <a:lnTo>
                  <a:pt x="389" y="2652"/>
                </a:lnTo>
                <a:lnTo>
                  <a:pt x="391" y="2643"/>
                </a:lnTo>
                <a:lnTo>
                  <a:pt x="394" y="2634"/>
                </a:lnTo>
                <a:lnTo>
                  <a:pt x="398" y="2627"/>
                </a:lnTo>
                <a:lnTo>
                  <a:pt x="403" y="2619"/>
                </a:lnTo>
                <a:lnTo>
                  <a:pt x="408" y="2611"/>
                </a:lnTo>
                <a:lnTo>
                  <a:pt x="415" y="2604"/>
                </a:lnTo>
                <a:lnTo>
                  <a:pt x="421" y="2599"/>
                </a:lnTo>
                <a:lnTo>
                  <a:pt x="428" y="2593"/>
                </a:lnTo>
                <a:lnTo>
                  <a:pt x="436" y="2588"/>
                </a:lnTo>
                <a:lnTo>
                  <a:pt x="445" y="2584"/>
                </a:lnTo>
                <a:lnTo>
                  <a:pt x="454" y="2581"/>
                </a:lnTo>
                <a:lnTo>
                  <a:pt x="463" y="2579"/>
                </a:lnTo>
                <a:lnTo>
                  <a:pt x="472" y="2578"/>
                </a:lnTo>
                <a:lnTo>
                  <a:pt x="482" y="2577"/>
                </a:lnTo>
                <a:lnTo>
                  <a:pt x="492" y="2578"/>
                </a:lnTo>
                <a:lnTo>
                  <a:pt x="500" y="2579"/>
                </a:lnTo>
                <a:lnTo>
                  <a:pt x="509" y="2581"/>
                </a:lnTo>
                <a:lnTo>
                  <a:pt x="518" y="2584"/>
                </a:lnTo>
                <a:lnTo>
                  <a:pt x="526" y="2588"/>
                </a:lnTo>
                <a:lnTo>
                  <a:pt x="534" y="2593"/>
                </a:lnTo>
                <a:lnTo>
                  <a:pt x="542" y="2599"/>
                </a:lnTo>
                <a:lnTo>
                  <a:pt x="548" y="2604"/>
                </a:lnTo>
                <a:lnTo>
                  <a:pt x="554" y="2611"/>
                </a:lnTo>
                <a:lnTo>
                  <a:pt x="559" y="2619"/>
                </a:lnTo>
                <a:lnTo>
                  <a:pt x="565" y="2627"/>
                </a:lnTo>
                <a:lnTo>
                  <a:pt x="568" y="2634"/>
                </a:lnTo>
                <a:lnTo>
                  <a:pt x="572" y="2643"/>
                </a:lnTo>
                <a:lnTo>
                  <a:pt x="574" y="2652"/>
                </a:lnTo>
                <a:lnTo>
                  <a:pt x="575" y="2661"/>
                </a:lnTo>
                <a:lnTo>
                  <a:pt x="576" y="2671"/>
                </a:lnTo>
                <a:lnTo>
                  <a:pt x="575" y="2681"/>
                </a:lnTo>
                <a:lnTo>
                  <a:pt x="574" y="2690"/>
                </a:lnTo>
                <a:lnTo>
                  <a:pt x="572" y="2699"/>
                </a:lnTo>
                <a:lnTo>
                  <a:pt x="568" y="2708"/>
                </a:lnTo>
                <a:lnTo>
                  <a:pt x="565" y="2717"/>
                </a:lnTo>
                <a:lnTo>
                  <a:pt x="559" y="2725"/>
                </a:lnTo>
                <a:lnTo>
                  <a:pt x="554" y="2731"/>
                </a:lnTo>
                <a:lnTo>
                  <a:pt x="548" y="2738"/>
                </a:lnTo>
                <a:lnTo>
                  <a:pt x="542" y="2745"/>
                </a:lnTo>
                <a:lnTo>
                  <a:pt x="534" y="2750"/>
                </a:lnTo>
                <a:lnTo>
                  <a:pt x="526" y="2755"/>
                </a:lnTo>
                <a:lnTo>
                  <a:pt x="518" y="2759"/>
                </a:lnTo>
                <a:lnTo>
                  <a:pt x="509" y="2761"/>
                </a:lnTo>
                <a:lnTo>
                  <a:pt x="500" y="2763"/>
                </a:lnTo>
                <a:lnTo>
                  <a:pt x="492" y="2766"/>
                </a:lnTo>
                <a:lnTo>
                  <a:pt x="482" y="2766"/>
                </a:lnTo>
                <a:lnTo>
                  <a:pt x="472" y="2766"/>
                </a:lnTo>
                <a:lnTo>
                  <a:pt x="463" y="2763"/>
                </a:lnTo>
                <a:lnTo>
                  <a:pt x="454" y="2761"/>
                </a:lnTo>
                <a:lnTo>
                  <a:pt x="445" y="2759"/>
                </a:lnTo>
                <a:lnTo>
                  <a:pt x="436" y="2755"/>
                </a:lnTo>
                <a:lnTo>
                  <a:pt x="428" y="2750"/>
                </a:lnTo>
                <a:lnTo>
                  <a:pt x="421" y="2745"/>
                </a:lnTo>
                <a:lnTo>
                  <a:pt x="415" y="2738"/>
                </a:lnTo>
                <a:lnTo>
                  <a:pt x="408" y="2731"/>
                </a:lnTo>
                <a:lnTo>
                  <a:pt x="403" y="2725"/>
                </a:lnTo>
                <a:lnTo>
                  <a:pt x="398" y="2717"/>
                </a:lnTo>
                <a:lnTo>
                  <a:pt x="394" y="2708"/>
                </a:lnTo>
                <a:lnTo>
                  <a:pt x="391" y="2699"/>
                </a:lnTo>
                <a:lnTo>
                  <a:pt x="389" y="2690"/>
                </a:lnTo>
                <a:lnTo>
                  <a:pt x="387" y="2681"/>
                </a:lnTo>
                <a:lnTo>
                  <a:pt x="387" y="2671"/>
                </a:lnTo>
                <a:close/>
                <a:moveTo>
                  <a:pt x="387" y="2356"/>
                </a:moveTo>
                <a:lnTo>
                  <a:pt x="387" y="2356"/>
                </a:lnTo>
                <a:lnTo>
                  <a:pt x="387" y="2346"/>
                </a:lnTo>
                <a:lnTo>
                  <a:pt x="389" y="2338"/>
                </a:lnTo>
                <a:lnTo>
                  <a:pt x="391" y="2329"/>
                </a:lnTo>
                <a:lnTo>
                  <a:pt x="394" y="2320"/>
                </a:lnTo>
                <a:lnTo>
                  <a:pt x="398" y="2311"/>
                </a:lnTo>
                <a:lnTo>
                  <a:pt x="403" y="2303"/>
                </a:lnTo>
                <a:lnTo>
                  <a:pt x="408" y="2296"/>
                </a:lnTo>
                <a:lnTo>
                  <a:pt x="415" y="2290"/>
                </a:lnTo>
                <a:lnTo>
                  <a:pt x="421" y="2283"/>
                </a:lnTo>
                <a:lnTo>
                  <a:pt x="428" y="2278"/>
                </a:lnTo>
                <a:lnTo>
                  <a:pt x="436" y="2273"/>
                </a:lnTo>
                <a:lnTo>
                  <a:pt x="445" y="2270"/>
                </a:lnTo>
                <a:lnTo>
                  <a:pt x="454" y="2266"/>
                </a:lnTo>
                <a:lnTo>
                  <a:pt x="463" y="2264"/>
                </a:lnTo>
                <a:lnTo>
                  <a:pt x="472" y="2262"/>
                </a:lnTo>
                <a:lnTo>
                  <a:pt x="482" y="2262"/>
                </a:lnTo>
                <a:lnTo>
                  <a:pt x="492" y="2262"/>
                </a:lnTo>
                <a:lnTo>
                  <a:pt x="500" y="2264"/>
                </a:lnTo>
                <a:lnTo>
                  <a:pt x="509" y="2266"/>
                </a:lnTo>
                <a:lnTo>
                  <a:pt x="518" y="2270"/>
                </a:lnTo>
                <a:lnTo>
                  <a:pt x="526" y="2273"/>
                </a:lnTo>
                <a:lnTo>
                  <a:pt x="534" y="2278"/>
                </a:lnTo>
                <a:lnTo>
                  <a:pt x="542" y="2283"/>
                </a:lnTo>
                <a:lnTo>
                  <a:pt x="548" y="2290"/>
                </a:lnTo>
                <a:lnTo>
                  <a:pt x="554" y="2296"/>
                </a:lnTo>
                <a:lnTo>
                  <a:pt x="559" y="2303"/>
                </a:lnTo>
                <a:lnTo>
                  <a:pt x="565" y="2311"/>
                </a:lnTo>
                <a:lnTo>
                  <a:pt x="568" y="2320"/>
                </a:lnTo>
                <a:lnTo>
                  <a:pt x="572" y="2329"/>
                </a:lnTo>
                <a:lnTo>
                  <a:pt x="574" y="2338"/>
                </a:lnTo>
                <a:lnTo>
                  <a:pt x="575" y="2346"/>
                </a:lnTo>
                <a:lnTo>
                  <a:pt x="576" y="2356"/>
                </a:lnTo>
                <a:lnTo>
                  <a:pt x="575" y="2366"/>
                </a:lnTo>
                <a:lnTo>
                  <a:pt x="574" y="2375"/>
                </a:lnTo>
                <a:lnTo>
                  <a:pt x="572" y="2384"/>
                </a:lnTo>
                <a:lnTo>
                  <a:pt x="568" y="2393"/>
                </a:lnTo>
                <a:lnTo>
                  <a:pt x="565" y="2402"/>
                </a:lnTo>
                <a:lnTo>
                  <a:pt x="559" y="2410"/>
                </a:lnTo>
                <a:lnTo>
                  <a:pt x="554" y="2417"/>
                </a:lnTo>
                <a:lnTo>
                  <a:pt x="548" y="2423"/>
                </a:lnTo>
                <a:lnTo>
                  <a:pt x="542" y="2430"/>
                </a:lnTo>
                <a:lnTo>
                  <a:pt x="534" y="2435"/>
                </a:lnTo>
                <a:lnTo>
                  <a:pt x="526" y="2440"/>
                </a:lnTo>
                <a:lnTo>
                  <a:pt x="518" y="2443"/>
                </a:lnTo>
                <a:lnTo>
                  <a:pt x="509" y="2447"/>
                </a:lnTo>
                <a:lnTo>
                  <a:pt x="500" y="2449"/>
                </a:lnTo>
                <a:lnTo>
                  <a:pt x="492" y="2451"/>
                </a:lnTo>
                <a:lnTo>
                  <a:pt x="482" y="2451"/>
                </a:lnTo>
                <a:lnTo>
                  <a:pt x="472" y="2451"/>
                </a:lnTo>
                <a:lnTo>
                  <a:pt x="463" y="2449"/>
                </a:lnTo>
                <a:lnTo>
                  <a:pt x="454" y="2447"/>
                </a:lnTo>
                <a:lnTo>
                  <a:pt x="445" y="2443"/>
                </a:lnTo>
                <a:lnTo>
                  <a:pt x="436" y="2440"/>
                </a:lnTo>
                <a:lnTo>
                  <a:pt x="428" y="2435"/>
                </a:lnTo>
                <a:lnTo>
                  <a:pt x="421" y="2430"/>
                </a:lnTo>
                <a:lnTo>
                  <a:pt x="415" y="2423"/>
                </a:lnTo>
                <a:lnTo>
                  <a:pt x="408" y="2417"/>
                </a:lnTo>
                <a:lnTo>
                  <a:pt x="403" y="2410"/>
                </a:lnTo>
                <a:lnTo>
                  <a:pt x="398" y="2402"/>
                </a:lnTo>
                <a:lnTo>
                  <a:pt x="394" y="2393"/>
                </a:lnTo>
                <a:lnTo>
                  <a:pt x="391" y="2384"/>
                </a:lnTo>
                <a:lnTo>
                  <a:pt x="389" y="2375"/>
                </a:lnTo>
                <a:lnTo>
                  <a:pt x="387" y="2366"/>
                </a:lnTo>
                <a:lnTo>
                  <a:pt x="387" y="2356"/>
                </a:lnTo>
                <a:close/>
                <a:moveTo>
                  <a:pt x="387" y="2042"/>
                </a:moveTo>
                <a:lnTo>
                  <a:pt x="387" y="2042"/>
                </a:lnTo>
                <a:lnTo>
                  <a:pt x="387" y="2032"/>
                </a:lnTo>
                <a:lnTo>
                  <a:pt x="389" y="2023"/>
                </a:lnTo>
                <a:lnTo>
                  <a:pt x="391" y="2014"/>
                </a:lnTo>
                <a:lnTo>
                  <a:pt x="394" y="2005"/>
                </a:lnTo>
                <a:lnTo>
                  <a:pt x="398" y="1996"/>
                </a:lnTo>
                <a:lnTo>
                  <a:pt x="403" y="1988"/>
                </a:lnTo>
                <a:lnTo>
                  <a:pt x="408" y="1982"/>
                </a:lnTo>
                <a:lnTo>
                  <a:pt x="415" y="1975"/>
                </a:lnTo>
                <a:lnTo>
                  <a:pt x="421" y="1968"/>
                </a:lnTo>
                <a:lnTo>
                  <a:pt x="428" y="1963"/>
                </a:lnTo>
                <a:lnTo>
                  <a:pt x="436" y="1958"/>
                </a:lnTo>
                <a:lnTo>
                  <a:pt x="445" y="1955"/>
                </a:lnTo>
                <a:lnTo>
                  <a:pt x="454" y="1952"/>
                </a:lnTo>
                <a:lnTo>
                  <a:pt x="463" y="1949"/>
                </a:lnTo>
                <a:lnTo>
                  <a:pt x="472" y="1947"/>
                </a:lnTo>
                <a:lnTo>
                  <a:pt x="482" y="1947"/>
                </a:lnTo>
                <a:lnTo>
                  <a:pt x="492" y="1947"/>
                </a:lnTo>
                <a:lnTo>
                  <a:pt x="500" y="1949"/>
                </a:lnTo>
                <a:lnTo>
                  <a:pt x="509" y="1952"/>
                </a:lnTo>
                <a:lnTo>
                  <a:pt x="518" y="1955"/>
                </a:lnTo>
                <a:lnTo>
                  <a:pt x="526" y="1958"/>
                </a:lnTo>
                <a:lnTo>
                  <a:pt x="534" y="1963"/>
                </a:lnTo>
                <a:lnTo>
                  <a:pt x="542" y="1968"/>
                </a:lnTo>
                <a:lnTo>
                  <a:pt x="548" y="1975"/>
                </a:lnTo>
                <a:lnTo>
                  <a:pt x="554" y="1982"/>
                </a:lnTo>
                <a:lnTo>
                  <a:pt x="559" y="1988"/>
                </a:lnTo>
                <a:lnTo>
                  <a:pt x="565" y="1996"/>
                </a:lnTo>
                <a:lnTo>
                  <a:pt x="568" y="2005"/>
                </a:lnTo>
                <a:lnTo>
                  <a:pt x="572" y="2014"/>
                </a:lnTo>
                <a:lnTo>
                  <a:pt x="574" y="2023"/>
                </a:lnTo>
                <a:lnTo>
                  <a:pt x="575" y="2032"/>
                </a:lnTo>
                <a:lnTo>
                  <a:pt x="576" y="2042"/>
                </a:lnTo>
                <a:lnTo>
                  <a:pt x="575" y="2052"/>
                </a:lnTo>
                <a:lnTo>
                  <a:pt x="574" y="2061"/>
                </a:lnTo>
                <a:lnTo>
                  <a:pt x="572" y="2070"/>
                </a:lnTo>
                <a:lnTo>
                  <a:pt x="568" y="2078"/>
                </a:lnTo>
                <a:lnTo>
                  <a:pt x="565" y="2086"/>
                </a:lnTo>
                <a:lnTo>
                  <a:pt x="559" y="2094"/>
                </a:lnTo>
                <a:lnTo>
                  <a:pt x="554" y="2102"/>
                </a:lnTo>
                <a:lnTo>
                  <a:pt x="548" y="2108"/>
                </a:lnTo>
                <a:lnTo>
                  <a:pt x="542" y="2114"/>
                </a:lnTo>
                <a:lnTo>
                  <a:pt x="534" y="2120"/>
                </a:lnTo>
                <a:lnTo>
                  <a:pt x="526" y="2125"/>
                </a:lnTo>
                <a:lnTo>
                  <a:pt x="518" y="2129"/>
                </a:lnTo>
                <a:lnTo>
                  <a:pt x="509" y="2132"/>
                </a:lnTo>
                <a:lnTo>
                  <a:pt x="500" y="2134"/>
                </a:lnTo>
                <a:lnTo>
                  <a:pt x="492" y="2135"/>
                </a:lnTo>
                <a:lnTo>
                  <a:pt x="482" y="2136"/>
                </a:lnTo>
                <a:lnTo>
                  <a:pt x="472" y="2135"/>
                </a:lnTo>
                <a:lnTo>
                  <a:pt x="463" y="2134"/>
                </a:lnTo>
                <a:lnTo>
                  <a:pt x="454" y="2132"/>
                </a:lnTo>
                <a:lnTo>
                  <a:pt x="445" y="2129"/>
                </a:lnTo>
                <a:lnTo>
                  <a:pt x="436" y="2125"/>
                </a:lnTo>
                <a:lnTo>
                  <a:pt x="428" y="2120"/>
                </a:lnTo>
                <a:lnTo>
                  <a:pt x="421" y="2114"/>
                </a:lnTo>
                <a:lnTo>
                  <a:pt x="415" y="2108"/>
                </a:lnTo>
                <a:lnTo>
                  <a:pt x="408" y="2102"/>
                </a:lnTo>
                <a:lnTo>
                  <a:pt x="403" y="2094"/>
                </a:lnTo>
                <a:lnTo>
                  <a:pt x="398" y="2086"/>
                </a:lnTo>
                <a:lnTo>
                  <a:pt x="394" y="2078"/>
                </a:lnTo>
                <a:lnTo>
                  <a:pt x="391" y="2070"/>
                </a:lnTo>
                <a:lnTo>
                  <a:pt x="389" y="2061"/>
                </a:lnTo>
                <a:lnTo>
                  <a:pt x="387" y="2052"/>
                </a:lnTo>
                <a:lnTo>
                  <a:pt x="387" y="2042"/>
                </a:lnTo>
                <a:close/>
                <a:moveTo>
                  <a:pt x="387" y="1727"/>
                </a:moveTo>
                <a:lnTo>
                  <a:pt x="387" y="1727"/>
                </a:lnTo>
                <a:lnTo>
                  <a:pt x="387" y="1717"/>
                </a:lnTo>
                <a:lnTo>
                  <a:pt x="389" y="1708"/>
                </a:lnTo>
                <a:lnTo>
                  <a:pt x="391" y="1698"/>
                </a:lnTo>
                <a:lnTo>
                  <a:pt x="394" y="1690"/>
                </a:lnTo>
                <a:lnTo>
                  <a:pt x="398" y="1681"/>
                </a:lnTo>
                <a:lnTo>
                  <a:pt x="403" y="1674"/>
                </a:lnTo>
                <a:lnTo>
                  <a:pt x="408" y="1667"/>
                </a:lnTo>
                <a:lnTo>
                  <a:pt x="415" y="1660"/>
                </a:lnTo>
                <a:lnTo>
                  <a:pt x="421" y="1654"/>
                </a:lnTo>
                <a:lnTo>
                  <a:pt x="428" y="1648"/>
                </a:lnTo>
                <a:lnTo>
                  <a:pt x="436" y="1644"/>
                </a:lnTo>
                <a:lnTo>
                  <a:pt x="445" y="1639"/>
                </a:lnTo>
                <a:lnTo>
                  <a:pt x="454" y="1637"/>
                </a:lnTo>
                <a:lnTo>
                  <a:pt x="463" y="1634"/>
                </a:lnTo>
                <a:lnTo>
                  <a:pt x="472" y="1633"/>
                </a:lnTo>
                <a:lnTo>
                  <a:pt x="482" y="1633"/>
                </a:lnTo>
                <a:lnTo>
                  <a:pt x="492" y="1633"/>
                </a:lnTo>
                <a:lnTo>
                  <a:pt x="500" y="1634"/>
                </a:lnTo>
                <a:lnTo>
                  <a:pt x="509" y="1637"/>
                </a:lnTo>
                <a:lnTo>
                  <a:pt x="518" y="1639"/>
                </a:lnTo>
                <a:lnTo>
                  <a:pt x="526" y="1644"/>
                </a:lnTo>
                <a:lnTo>
                  <a:pt x="534" y="1648"/>
                </a:lnTo>
                <a:lnTo>
                  <a:pt x="542" y="1654"/>
                </a:lnTo>
                <a:lnTo>
                  <a:pt x="548" y="1660"/>
                </a:lnTo>
                <a:lnTo>
                  <a:pt x="554" y="1667"/>
                </a:lnTo>
                <a:lnTo>
                  <a:pt x="559" y="1674"/>
                </a:lnTo>
                <a:lnTo>
                  <a:pt x="565" y="1681"/>
                </a:lnTo>
                <a:lnTo>
                  <a:pt x="568" y="1690"/>
                </a:lnTo>
                <a:lnTo>
                  <a:pt x="572" y="1698"/>
                </a:lnTo>
                <a:lnTo>
                  <a:pt x="574" y="1708"/>
                </a:lnTo>
                <a:lnTo>
                  <a:pt x="575" y="1717"/>
                </a:lnTo>
                <a:lnTo>
                  <a:pt x="576" y="1727"/>
                </a:lnTo>
                <a:lnTo>
                  <a:pt x="575" y="1736"/>
                </a:lnTo>
                <a:lnTo>
                  <a:pt x="574" y="1746"/>
                </a:lnTo>
                <a:lnTo>
                  <a:pt x="572" y="1755"/>
                </a:lnTo>
                <a:lnTo>
                  <a:pt x="568" y="1764"/>
                </a:lnTo>
                <a:lnTo>
                  <a:pt x="565" y="1772"/>
                </a:lnTo>
                <a:lnTo>
                  <a:pt x="559" y="1779"/>
                </a:lnTo>
                <a:lnTo>
                  <a:pt x="554" y="1787"/>
                </a:lnTo>
                <a:lnTo>
                  <a:pt x="548" y="1794"/>
                </a:lnTo>
                <a:lnTo>
                  <a:pt x="542" y="1799"/>
                </a:lnTo>
                <a:lnTo>
                  <a:pt x="534" y="1805"/>
                </a:lnTo>
                <a:lnTo>
                  <a:pt x="526" y="1809"/>
                </a:lnTo>
                <a:lnTo>
                  <a:pt x="518" y="1814"/>
                </a:lnTo>
                <a:lnTo>
                  <a:pt x="509" y="1817"/>
                </a:lnTo>
                <a:lnTo>
                  <a:pt x="500" y="1819"/>
                </a:lnTo>
                <a:lnTo>
                  <a:pt x="492" y="1820"/>
                </a:lnTo>
                <a:lnTo>
                  <a:pt x="482" y="1822"/>
                </a:lnTo>
                <a:lnTo>
                  <a:pt x="472" y="1820"/>
                </a:lnTo>
                <a:lnTo>
                  <a:pt x="463" y="1819"/>
                </a:lnTo>
                <a:lnTo>
                  <a:pt x="454" y="1817"/>
                </a:lnTo>
                <a:lnTo>
                  <a:pt x="445" y="1814"/>
                </a:lnTo>
                <a:lnTo>
                  <a:pt x="436" y="1809"/>
                </a:lnTo>
                <a:lnTo>
                  <a:pt x="428" y="1805"/>
                </a:lnTo>
                <a:lnTo>
                  <a:pt x="421" y="1799"/>
                </a:lnTo>
                <a:lnTo>
                  <a:pt x="415" y="1794"/>
                </a:lnTo>
                <a:lnTo>
                  <a:pt x="408" y="1787"/>
                </a:lnTo>
                <a:lnTo>
                  <a:pt x="403" y="1779"/>
                </a:lnTo>
                <a:lnTo>
                  <a:pt x="398" y="1772"/>
                </a:lnTo>
                <a:lnTo>
                  <a:pt x="394" y="1764"/>
                </a:lnTo>
                <a:lnTo>
                  <a:pt x="391" y="1755"/>
                </a:lnTo>
                <a:lnTo>
                  <a:pt x="389" y="1746"/>
                </a:lnTo>
                <a:lnTo>
                  <a:pt x="387" y="1736"/>
                </a:lnTo>
                <a:lnTo>
                  <a:pt x="387" y="1727"/>
                </a:lnTo>
                <a:close/>
                <a:moveTo>
                  <a:pt x="387" y="1412"/>
                </a:moveTo>
                <a:lnTo>
                  <a:pt x="387" y="1412"/>
                </a:lnTo>
                <a:lnTo>
                  <a:pt x="387" y="1402"/>
                </a:lnTo>
                <a:lnTo>
                  <a:pt x="389" y="1392"/>
                </a:lnTo>
                <a:lnTo>
                  <a:pt x="391" y="1383"/>
                </a:lnTo>
                <a:lnTo>
                  <a:pt x="394" y="1375"/>
                </a:lnTo>
                <a:lnTo>
                  <a:pt x="398" y="1367"/>
                </a:lnTo>
                <a:lnTo>
                  <a:pt x="403" y="1359"/>
                </a:lnTo>
                <a:lnTo>
                  <a:pt x="408" y="1351"/>
                </a:lnTo>
                <a:lnTo>
                  <a:pt x="415" y="1344"/>
                </a:lnTo>
                <a:lnTo>
                  <a:pt x="421" y="1339"/>
                </a:lnTo>
                <a:lnTo>
                  <a:pt x="428" y="1333"/>
                </a:lnTo>
                <a:lnTo>
                  <a:pt x="436" y="1329"/>
                </a:lnTo>
                <a:lnTo>
                  <a:pt x="445" y="1324"/>
                </a:lnTo>
                <a:lnTo>
                  <a:pt x="454" y="1321"/>
                </a:lnTo>
                <a:lnTo>
                  <a:pt x="463" y="1319"/>
                </a:lnTo>
                <a:lnTo>
                  <a:pt x="472" y="1318"/>
                </a:lnTo>
                <a:lnTo>
                  <a:pt x="482" y="1318"/>
                </a:lnTo>
                <a:lnTo>
                  <a:pt x="492" y="1318"/>
                </a:lnTo>
                <a:lnTo>
                  <a:pt x="500" y="1319"/>
                </a:lnTo>
                <a:lnTo>
                  <a:pt x="509" y="1321"/>
                </a:lnTo>
                <a:lnTo>
                  <a:pt x="518" y="1324"/>
                </a:lnTo>
                <a:lnTo>
                  <a:pt x="526" y="1329"/>
                </a:lnTo>
                <a:lnTo>
                  <a:pt x="534" y="1333"/>
                </a:lnTo>
                <a:lnTo>
                  <a:pt x="542" y="1339"/>
                </a:lnTo>
                <a:lnTo>
                  <a:pt x="548" y="1344"/>
                </a:lnTo>
                <a:lnTo>
                  <a:pt x="554" y="1351"/>
                </a:lnTo>
                <a:lnTo>
                  <a:pt x="559" y="1359"/>
                </a:lnTo>
                <a:lnTo>
                  <a:pt x="565" y="1367"/>
                </a:lnTo>
                <a:lnTo>
                  <a:pt x="568" y="1375"/>
                </a:lnTo>
                <a:lnTo>
                  <a:pt x="572" y="1383"/>
                </a:lnTo>
                <a:lnTo>
                  <a:pt x="574" y="1392"/>
                </a:lnTo>
                <a:lnTo>
                  <a:pt x="575" y="1402"/>
                </a:lnTo>
                <a:lnTo>
                  <a:pt x="576" y="1412"/>
                </a:lnTo>
                <a:lnTo>
                  <a:pt x="575" y="1421"/>
                </a:lnTo>
                <a:lnTo>
                  <a:pt x="574" y="1431"/>
                </a:lnTo>
                <a:lnTo>
                  <a:pt x="572" y="1440"/>
                </a:lnTo>
                <a:lnTo>
                  <a:pt x="568" y="1449"/>
                </a:lnTo>
                <a:lnTo>
                  <a:pt x="565" y="1457"/>
                </a:lnTo>
                <a:lnTo>
                  <a:pt x="559" y="1465"/>
                </a:lnTo>
                <a:lnTo>
                  <a:pt x="554" y="1472"/>
                </a:lnTo>
                <a:lnTo>
                  <a:pt x="548" y="1479"/>
                </a:lnTo>
                <a:lnTo>
                  <a:pt x="542" y="1485"/>
                </a:lnTo>
                <a:lnTo>
                  <a:pt x="534" y="1490"/>
                </a:lnTo>
                <a:lnTo>
                  <a:pt x="526" y="1495"/>
                </a:lnTo>
                <a:lnTo>
                  <a:pt x="518" y="1499"/>
                </a:lnTo>
                <a:lnTo>
                  <a:pt x="509" y="1502"/>
                </a:lnTo>
                <a:lnTo>
                  <a:pt x="500" y="1505"/>
                </a:lnTo>
                <a:lnTo>
                  <a:pt x="492" y="1506"/>
                </a:lnTo>
                <a:lnTo>
                  <a:pt x="482" y="1507"/>
                </a:lnTo>
                <a:lnTo>
                  <a:pt x="472" y="1506"/>
                </a:lnTo>
                <a:lnTo>
                  <a:pt x="463" y="1505"/>
                </a:lnTo>
                <a:lnTo>
                  <a:pt x="454" y="1502"/>
                </a:lnTo>
                <a:lnTo>
                  <a:pt x="445" y="1499"/>
                </a:lnTo>
                <a:lnTo>
                  <a:pt x="436" y="1495"/>
                </a:lnTo>
                <a:lnTo>
                  <a:pt x="428" y="1490"/>
                </a:lnTo>
                <a:lnTo>
                  <a:pt x="421" y="1485"/>
                </a:lnTo>
                <a:lnTo>
                  <a:pt x="415" y="1479"/>
                </a:lnTo>
                <a:lnTo>
                  <a:pt x="408" y="1472"/>
                </a:lnTo>
                <a:lnTo>
                  <a:pt x="403" y="1465"/>
                </a:lnTo>
                <a:lnTo>
                  <a:pt x="398" y="1457"/>
                </a:lnTo>
                <a:lnTo>
                  <a:pt x="394" y="1449"/>
                </a:lnTo>
                <a:lnTo>
                  <a:pt x="391" y="1440"/>
                </a:lnTo>
                <a:lnTo>
                  <a:pt x="389" y="1431"/>
                </a:lnTo>
                <a:lnTo>
                  <a:pt x="387" y="1421"/>
                </a:lnTo>
                <a:lnTo>
                  <a:pt x="387" y="1412"/>
                </a:lnTo>
                <a:close/>
                <a:moveTo>
                  <a:pt x="387" y="1097"/>
                </a:moveTo>
                <a:lnTo>
                  <a:pt x="387" y="1097"/>
                </a:lnTo>
                <a:lnTo>
                  <a:pt x="387" y="1088"/>
                </a:lnTo>
                <a:lnTo>
                  <a:pt x="389" y="1078"/>
                </a:lnTo>
                <a:lnTo>
                  <a:pt x="391" y="1069"/>
                </a:lnTo>
                <a:lnTo>
                  <a:pt x="394" y="1060"/>
                </a:lnTo>
                <a:lnTo>
                  <a:pt x="398" y="1052"/>
                </a:lnTo>
                <a:lnTo>
                  <a:pt x="403" y="1044"/>
                </a:lnTo>
                <a:lnTo>
                  <a:pt x="408" y="1036"/>
                </a:lnTo>
                <a:lnTo>
                  <a:pt x="415" y="1030"/>
                </a:lnTo>
                <a:lnTo>
                  <a:pt x="421" y="1024"/>
                </a:lnTo>
                <a:lnTo>
                  <a:pt x="428" y="1019"/>
                </a:lnTo>
                <a:lnTo>
                  <a:pt x="436" y="1014"/>
                </a:lnTo>
                <a:lnTo>
                  <a:pt x="445" y="1010"/>
                </a:lnTo>
                <a:lnTo>
                  <a:pt x="454" y="1006"/>
                </a:lnTo>
                <a:lnTo>
                  <a:pt x="463" y="1004"/>
                </a:lnTo>
                <a:lnTo>
                  <a:pt x="472" y="1003"/>
                </a:lnTo>
                <a:lnTo>
                  <a:pt x="482" y="1002"/>
                </a:lnTo>
                <a:lnTo>
                  <a:pt x="492" y="1003"/>
                </a:lnTo>
                <a:lnTo>
                  <a:pt x="500" y="1004"/>
                </a:lnTo>
                <a:lnTo>
                  <a:pt x="509" y="1006"/>
                </a:lnTo>
                <a:lnTo>
                  <a:pt x="518" y="1010"/>
                </a:lnTo>
                <a:lnTo>
                  <a:pt x="526" y="1014"/>
                </a:lnTo>
                <a:lnTo>
                  <a:pt x="534" y="1019"/>
                </a:lnTo>
                <a:lnTo>
                  <a:pt x="542" y="1024"/>
                </a:lnTo>
                <a:lnTo>
                  <a:pt x="548" y="1030"/>
                </a:lnTo>
                <a:lnTo>
                  <a:pt x="554" y="1036"/>
                </a:lnTo>
                <a:lnTo>
                  <a:pt x="559" y="1044"/>
                </a:lnTo>
                <a:lnTo>
                  <a:pt x="565" y="1052"/>
                </a:lnTo>
                <a:lnTo>
                  <a:pt x="568" y="1060"/>
                </a:lnTo>
                <a:lnTo>
                  <a:pt x="572" y="1069"/>
                </a:lnTo>
                <a:lnTo>
                  <a:pt x="574" y="1078"/>
                </a:lnTo>
                <a:lnTo>
                  <a:pt x="575" y="1088"/>
                </a:lnTo>
                <a:lnTo>
                  <a:pt x="576" y="1097"/>
                </a:lnTo>
                <a:lnTo>
                  <a:pt x="575" y="1107"/>
                </a:lnTo>
                <a:lnTo>
                  <a:pt x="574" y="1117"/>
                </a:lnTo>
                <a:lnTo>
                  <a:pt x="572" y="1125"/>
                </a:lnTo>
                <a:lnTo>
                  <a:pt x="568" y="1134"/>
                </a:lnTo>
                <a:lnTo>
                  <a:pt x="565" y="1142"/>
                </a:lnTo>
                <a:lnTo>
                  <a:pt x="559" y="1150"/>
                </a:lnTo>
                <a:lnTo>
                  <a:pt x="554" y="1158"/>
                </a:lnTo>
                <a:lnTo>
                  <a:pt x="548" y="1164"/>
                </a:lnTo>
                <a:lnTo>
                  <a:pt x="542" y="1170"/>
                </a:lnTo>
                <a:lnTo>
                  <a:pt x="534" y="1175"/>
                </a:lnTo>
                <a:lnTo>
                  <a:pt x="526" y="1180"/>
                </a:lnTo>
                <a:lnTo>
                  <a:pt x="518" y="1184"/>
                </a:lnTo>
                <a:lnTo>
                  <a:pt x="509" y="1188"/>
                </a:lnTo>
                <a:lnTo>
                  <a:pt x="500" y="1190"/>
                </a:lnTo>
                <a:lnTo>
                  <a:pt x="492" y="1191"/>
                </a:lnTo>
                <a:lnTo>
                  <a:pt x="482" y="1191"/>
                </a:lnTo>
                <a:lnTo>
                  <a:pt x="472" y="1191"/>
                </a:lnTo>
                <a:lnTo>
                  <a:pt x="463" y="1190"/>
                </a:lnTo>
                <a:lnTo>
                  <a:pt x="454" y="1188"/>
                </a:lnTo>
                <a:lnTo>
                  <a:pt x="445" y="1184"/>
                </a:lnTo>
                <a:lnTo>
                  <a:pt x="436" y="1180"/>
                </a:lnTo>
                <a:lnTo>
                  <a:pt x="428" y="1175"/>
                </a:lnTo>
                <a:lnTo>
                  <a:pt x="421" y="1170"/>
                </a:lnTo>
                <a:lnTo>
                  <a:pt x="415" y="1164"/>
                </a:lnTo>
                <a:lnTo>
                  <a:pt x="408" y="1158"/>
                </a:lnTo>
                <a:lnTo>
                  <a:pt x="403" y="1150"/>
                </a:lnTo>
                <a:lnTo>
                  <a:pt x="398" y="1142"/>
                </a:lnTo>
                <a:lnTo>
                  <a:pt x="394" y="1134"/>
                </a:lnTo>
                <a:lnTo>
                  <a:pt x="391" y="1125"/>
                </a:lnTo>
                <a:lnTo>
                  <a:pt x="389" y="1117"/>
                </a:lnTo>
                <a:lnTo>
                  <a:pt x="387" y="1107"/>
                </a:lnTo>
                <a:lnTo>
                  <a:pt x="387" y="1097"/>
                </a:lnTo>
                <a:close/>
                <a:moveTo>
                  <a:pt x="387" y="782"/>
                </a:moveTo>
                <a:lnTo>
                  <a:pt x="387" y="782"/>
                </a:lnTo>
                <a:lnTo>
                  <a:pt x="387" y="773"/>
                </a:lnTo>
                <a:lnTo>
                  <a:pt x="389" y="763"/>
                </a:lnTo>
                <a:lnTo>
                  <a:pt x="391" y="754"/>
                </a:lnTo>
                <a:lnTo>
                  <a:pt x="394" y="745"/>
                </a:lnTo>
                <a:lnTo>
                  <a:pt x="398" y="737"/>
                </a:lnTo>
                <a:lnTo>
                  <a:pt x="403" y="730"/>
                </a:lnTo>
                <a:lnTo>
                  <a:pt x="408" y="722"/>
                </a:lnTo>
                <a:lnTo>
                  <a:pt x="415" y="715"/>
                </a:lnTo>
                <a:lnTo>
                  <a:pt x="421" y="710"/>
                </a:lnTo>
                <a:lnTo>
                  <a:pt x="428" y="704"/>
                </a:lnTo>
                <a:lnTo>
                  <a:pt x="436" y="699"/>
                </a:lnTo>
                <a:lnTo>
                  <a:pt x="445" y="695"/>
                </a:lnTo>
                <a:lnTo>
                  <a:pt x="454" y="692"/>
                </a:lnTo>
                <a:lnTo>
                  <a:pt x="463" y="689"/>
                </a:lnTo>
                <a:lnTo>
                  <a:pt x="472" y="688"/>
                </a:lnTo>
                <a:lnTo>
                  <a:pt x="482" y="687"/>
                </a:lnTo>
                <a:lnTo>
                  <a:pt x="492" y="688"/>
                </a:lnTo>
                <a:lnTo>
                  <a:pt x="500" y="689"/>
                </a:lnTo>
                <a:lnTo>
                  <a:pt x="509" y="692"/>
                </a:lnTo>
                <a:lnTo>
                  <a:pt x="518" y="695"/>
                </a:lnTo>
                <a:lnTo>
                  <a:pt x="526" y="699"/>
                </a:lnTo>
                <a:lnTo>
                  <a:pt x="534" y="704"/>
                </a:lnTo>
                <a:lnTo>
                  <a:pt x="542" y="710"/>
                </a:lnTo>
                <a:lnTo>
                  <a:pt x="548" y="715"/>
                </a:lnTo>
                <a:lnTo>
                  <a:pt x="554" y="722"/>
                </a:lnTo>
                <a:lnTo>
                  <a:pt x="559" y="730"/>
                </a:lnTo>
                <a:lnTo>
                  <a:pt x="565" y="737"/>
                </a:lnTo>
                <a:lnTo>
                  <a:pt x="568" y="745"/>
                </a:lnTo>
                <a:lnTo>
                  <a:pt x="572" y="754"/>
                </a:lnTo>
                <a:lnTo>
                  <a:pt x="574" y="763"/>
                </a:lnTo>
                <a:lnTo>
                  <a:pt x="575" y="773"/>
                </a:lnTo>
                <a:lnTo>
                  <a:pt x="576" y="782"/>
                </a:lnTo>
                <a:lnTo>
                  <a:pt x="575" y="792"/>
                </a:lnTo>
                <a:lnTo>
                  <a:pt x="574" y="801"/>
                </a:lnTo>
                <a:lnTo>
                  <a:pt x="572" y="811"/>
                </a:lnTo>
                <a:lnTo>
                  <a:pt x="568" y="818"/>
                </a:lnTo>
                <a:lnTo>
                  <a:pt x="565" y="827"/>
                </a:lnTo>
                <a:lnTo>
                  <a:pt x="559" y="835"/>
                </a:lnTo>
                <a:lnTo>
                  <a:pt x="554" y="842"/>
                </a:lnTo>
                <a:lnTo>
                  <a:pt x="548" y="849"/>
                </a:lnTo>
                <a:lnTo>
                  <a:pt x="542" y="855"/>
                </a:lnTo>
                <a:lnTo>
                  <a:pt x="534" y="861"/>
                </a:lnTo>
                <a:lnTo>
                  <a:pt x="526" y="865"/>
                </a:lnTo>
                <a:lnTo>
                  <a:pt x="518" y="870"/>
                </a:lnTo>
                <a:lnTo>
                  <a:pt x="509" y="872"/>
                </a:lnTo>
                <a:lnTo>
                  <a:pt x="500" y="875"/>
                </a:lnTo>
                <a:lnTo>
                  <a:pt x="492" y="876"/>
                </a:lnTo>
                <a:lnTo>
                  <a:pt x="482" y="876"/>
                </a:lnTo>
                <a:lnTo>
                  <a:pt x="472" y="876"/>
                </a:lnTo>
                <a:lnTo>
                  <a:pt x="463" y="875"/>
                </a:lnTo>
                <a:lnTo>
                  <a:pt x="454" y="872"/>
                </a:lnTo>
                <a:lnTo>
                  <a:pt x="445" y="870"/>
                </a:lnTo>
                <a:lnTo>
                  <a:pt x="436" y="865"/>
                </a:lnTo>
                <a:lnTo>
                  <a:pt x="428" y="861"/>
                </a:lnTo>
                <a:lnTo>
                  <a:pt x="421" y="855"/>
                </a:lnTo>
                <a:lnTo>
                  <a:pt x="415" y="849"/>
                </a:lnTo>
                <a:lnTo>
                  <a:pt x="408" y="842"/>
                </a:lnTo>
                <a:lnTo>
                  <a:pt x="403" y="835"/>
                </a:lnTo>
                <a:lnTo>
                  <a:pt x="398" y="827"/>
                </a:lnTo>
                <a:lnTo>
                  <a:pt x="394" y="818"/>
                </a:lnTo>
                <a:lnTo>
                  <a:pt x="391" y="811"/>
                </a:lnTo>
                <a:lnTo>
                  <a:pt x="389" y="801"/>
                </a:lnTo>
                <a:lnTo>
                  <a:pt x="387" y="792"/>
                </a:lnTo>
                <a:lnTo>
                  <a:pt x="387" y="782"/>
                </a:lnTo>
                <a:close/>
                <a:moveTo>
                  <a:pt x="387" y="467"/>
                </a:moveTo>
                <a:lnTo>
                  <a:pt x="387" y="467"/>
                </a:lnTo>
                <a:lnTo>
                  <a:pt x="387" y="457"/>
                </a:lnTo>
                <a:lnTo>
                  <a:pt x="389" y="448"/>
                </a:lnTo>
                <a:lnTo>
                  <a:pt x="391" y="439"/>
                </a:lnTo>
                <a:lnTo>
                  <a:pt x="394" y="430"/>
                </a:lnTo>
                <a:lnTo>
                  <a:pt x="398" y="423"/>
                </a:lnTo>
                <a:lnTo>
                  <a:pt x="403" y="415"/>
                </a:lnTo>
                <a:lnTo>
                  <a:pt x="408" y="407"/>
                </a:lnTo>
                <a:lnTo>
                  <a:pt x="415" y="400"/>
                </a:lnTo>
                <a:lnTo>
                  <a:pt x="421" y="395"/>
                </a:lnTo>
                <a:lnTo>
                  <a:pt x="428" y="389"/>
                </a:lnTo>
                <a:lnTo>
                  <a:pt x="436" y="384"/>
                </a:lnTo>
                <a:lnTo>
                  <a:pt x="445" y="380"/>
                </a:lnTo>
                <a:lnTo>
                  <a:pt x="454" y="377"/>
                </a:lnTo>
                <a:lnTo>
                  <a:pt x="463" y="375"/>
                </a:lnTo>
                <a:lnTo>
                  <a:pt x="472" y="374"/>
                </a:lnTo>
                <a:lnTo>
                  <a:pt x="482" y="373"/>
                </a:lnTo>
                <a:lnTo>
                  <a:pt x="492" y="374"/>
                </a:lnTo>
                <a:lnTo>
                  <a:pt x="500" y="375"/>
                </a:lnTo>
                <a:lnTo>
                  <a:pt x="509" y="377"/>
                </a:lnTo>
                <a:lnTo>
                  <a:pt x="518" y="380"/>
                </a:lnTo>
                <a:lnTo>
                  <a:pt x="526" y="384"/>
                </a:lnTo>
                <a:lnTo>
                  <a:pt x="534" y="389"/>
                </a:lnTo>
                <a:lnTo>
                  <a:pt x="542" y="395"/>
                </a:lnTo>
                <a:lnTo>
                  <a:pt x="548" y="400"/>
                </a:lnTo>
                <a:lnTo>
                  <a:pt x="554" y="407"/>
                </a:lnTo>
                <a:lnTo>
                  <a:pt x="559" y="415"/>
                </a:lnTo>
                <a:lnTo>
                  <a:pt x="565" y="423"/>
                </a:lnTo>
                <a:lnTo>
                  <a:pt x="568" y="430"/>
                </a:lnTo>
                <a:lnTo>
                  <a:pt x="572" y="439"/>
                </a:lnTo>
                <a:lnTo>
                  <a:pt x="574" y="448"/>
                </a:lnTo>
                <a:lnTo>
                  <a:pt x="575" y="457"/>
                </a:lnTo>
                <a:lnTo>
                  <a:pt x="576" y="467"/>
                </a:lnTo>
                <a:lnTo>
                  <a:pt x="575" y="477"/>
                </a:lnTo>
                <a:lnTo>
                  <a:pt x="574" y="486"/>
                </a:lnTo>
                <a:lnTo>
                  <a:pt x="572" y="495"/>
                </a:lnTo>
                <a:lnTo>
                  <a:pt x="568" y="504"/>
                </a:lnTo>
                <a:lnTo>
                  <a:pt x="565" y="513"/>
                </a:lnTo>
                <a:lnTo>
                  <a:pt x="559" y="520"/>
                </a:lnTo>
                <a:lnTo>
                  <a:pt x="554" y="527"/>
                </a:lnTo>
                <a:lnTo>
                  <a:pt x="548" y="534"/>
                </a:lnTo>
                <a:lnTo>
                  <a:pt x="542" y="540"/>
                </a:lnTo>
                <a:lnTo>
                  <a:pt x="534" y="546"/>
                </a:lnTo>
                <a:lnTo>
                  <a:pt x="526" y="550"/>
                </a:lnTo>
                <a:lnTo>
                  <a:pt x="518" y="554"/>
                </a:lnTo>
                <a:lnTo>
                  <a:pt x="509" y="557"/>
                </a:lnTo>
                <a:lnTo>
                  <a:pt x="500" y="559"/>
                </a:lnTo>
                <a:lnTo>
                  <a:pt x="492" y="562"/>
                </a:lnTo>
                <a:lnTo>
                  <a:pt x="482" y="562"/>
                </a:lnTo>
                <a:lnTo>
                  <a:pt x="472" y="562"/>
                </a:lnTo>
                <a:lnTo>
                  <a:pt x="463" y="559"/>
                </a:lnTo>
                <a:lnTo>
                  <a:pt x="454" y="557"/>
                </a:lnTo>
                <a:lnTo>
                  <a:pt x="445" y="554"/>
                </a:lnTo>
                <a:lnTo>
                  <a:pt x="436" y="550"/>
                </a:lnTo>
                <a:lnTo>
                  <a:pt x="428" y="546"/>
                </a:lnTo>
                <a:lnTo>
                  <a:pt x="421" y="540"/>
                </a:lnTo>
                <a:lnTo>
                  <a:pt x="415" y="534"/>
                </a:lnTo>
                <a:lnTo>
                  <a:pt x="408" y="527"/>
                </a:lnTo>
                <a:lnTo>
                  <a:pt x="403" y="520"/>
                </a:lnTo>
                <a:lnTo>
                  <a:pt x="398" y="513"/>
                </a:lnTo>
                <a:lnTo>
                  <a:pt x="394" y="504"/>
                </a:lnTo>
                <a:lnTo>
                  <a:pt x="391" y="495"/>
                </a:lnTo>
                <a:lnTo>
                  <a:pt x="389" y="486"/>
                </a:lnTo>
                <a:lnTo>
                  <a:pt x="387" y="477"/>
                </a:lnTo>
                <a:lnTo>
                  <a:pt x="387" y="467"/>
                </a:lnTo>
                <a:close/>
                <a:moveTo>
                  <a:pt x="1098" y="1419"/>
                </a:moveTo>
                <a:lnTo>
                  <a:pt x="2083" y="1419"/>
                </a:lnTo>
                <a:lnTo>
                  <a:pt x="2083" y="1508"/>
                </a:lnTo>
                <a:lnTo>
                  <a:pt x="1098" y="1508"/>
                </a:lnTo>
                <a:lnTo>
                  <a:pt x="1098" y="1419"/>
                </a:lnTo>
                <a:close/>
                <a:moveTo>
                  <a:pt x="864" y="2423"/>
                </a:moveTo>
                <a:lnTo>
                  <a:pt x="2317" y="2423"/>
                </a:lnTo>
                <a:lnTo>
                  <a:pt x="2317" y="2512"/>
                </a:lnTo>
                <a:lnTo>
                  <a:pt x="864" y="2512"/>
                </a:lnTo>
                <a:lnTo>
                  <a:pt x="864" y="2423"/>
                </a:lnTo>
                <a:close/>
                <a:moveTo>
                  <a:pt x="1098" y="2926"/>
                </a:moveTo>
                <a:lnTo>
                  <a:pt x="2083" y="2926"/>
                </a:lnTo>
                <a:lnTo>
                  <a:pt x="2083" y="3015"/>
                </a:lnTo>
                <a:lnTo>
                  <a:pt x="1098" y="3015"/>
                </a:lnTo>
                <a:lnTo>
                  <a:pt x="1098" y="2926"/>
                </a:lnTo>
                <a:close/>
                <a:moveTo>
                  <a:pt x="864" y="1921"/>
                </a:moveTo>
                <a:lnTo>
                  <a:pt x="2317" y="1921"/>
                </a:lnTo>
                <a:lnTo>
                  <a:pt x="2317" y="2010"/>
                </a:lnTo>
                <a:lnTo>
                  <a:pt x="864" y="2010"/>
                </a:lnTo>
                <a:lnTo>
                  <a:pt x="864" y="1921"/>
                </a:lnTo>
                <a:close/>
                <a:moveTo>
                  <a:pt x="2072" y="3435"/>
                </a:moveTo>
                <a:lnTo>
                  <a:pt x="2072" y="3435"/>
                </a:lnTo>
                <a:lnTo>
                  <a:pt x="2089" y="3436"/>
                </a:lnTo>
                <a:lnTo>
                  <a:pt x="2106" y="3437"/>
                </a:lnTo>
                <a:lnTo>
                  <a:pt x="2123" y="3440"/>
                </a:lnTo>
                <a:lnTo>
                  <a:pt x="2140" y="3443"/>
                </a:lnTo>
                <a:lnTo>
                  <a:pt x="2155" y="3447"/>
                </a:lnTo>
                <a:lnTo>
                  <a:pt x="2171" y="3453"/>
                </a:lnTo>
                <a:lnTo>
                  <a:pt x="2186" y="3460"/>
                </a:lnTo>
                <a:lnTo>
                  <a:pt x="2201" y="3466"/>
                </a:lnTo>
                <a:lnTo>
                  <a:pt x="2215" y="3474"/>
                </a:lnTo>
                <a:lnTo>
                  <a:pt x="2230" y="3483"/>
                </a:lnTo>
                <a:lnTo>
                  <a:pt x="2243" y="3492"/>
                </a:lnTo>
                <a:lnTo>
                  <a:pt x="2255" y="3502"/>
                </a:lnTo>
                <a:lnTo>
                  <a:pt x="2268" y="3513"/>
                </a:lnTo>
                <a:lnTo>
                  <a:pt x="2280" y="3524"/>
                </a:lnTo>
                <a:lnTo>
                  <a:pt x="2291" y="3536"/>
                </a:lnTo>
                <a:lnTo>
                  <a:pt x="2301" y="3549"/>
                </a:lnTo>
                <a:lnTo>
                  <a:pt x="1896" y="3953"/>
                </a:lnTo>
                <a:lnTo>
                  <a:pt x="1884" y="3943"/>
                </a:lnTo>
                <a:lnTo>
                  <a:pt x="1872" y="3932"/>
                </a:lnTo>
                <a:lnTo>
                  <a:pt x="1861" y="3920"/>
                </a:lnTo>
                <a:lnTo>
                  <a:pt x="1849" y="3908"/>
                </a:lnTo>
                <a:lnTo>
                  <a:pt x="1839" y="3896"/>
                </a:lnTo>
                <a:lnTo>
                  <a:pt x="1831" y="3882"/>
                </a:lnTo>
                <a:lnTo>
                  <a:pt x="1822" y="3868"/>
                </a:lnTo>
                <a:lnTo>
                  <a:pt x="1814" y="3854"/>
                </a:lnTo>
                <a:lnTo>
                  <a:pt x="1807" y="3839"/>
                </a:lnTo>
                <a:lnTo>
                  <a:pt x="1801" y="3823"/>
                </a:lnTo>
                <a:lnTo>
                  <a:pt x="1795" y="3808"/>
                </a:lnTo>
                <a:lnTo>
                  <a:pt x="1791" y="3792"/>
                </a:lnTo>
                <a:lnTo>
                  <a:pt x="1787" y="3775"/>
                </a:lnTo>
                <a:lnTo>
                  <a:pt x="1785" y="3759"/>
                </a:lnTo>
                <a:lnTo>
                  <a:pt x="1784" y="3741"/>
                </a:lnTo>
                <a:lnTo>
                  <a:pt x="1783" y="3724"/>
                </a:lnTo>
                <a:lnTo>
                  <a:pt x="1784" y="3709"/>
                </a:lnTo>
                <a:lnTo>
                  <a:pt x="1785" y="3694"/>
                </a:lnTo>
                <a:lnTo>
                  <a:pt x="1786" y="3680"/>
                </a:lnTo>
                <a:lnTo>
                  <a:pt x="1788" y="3665"/>
                </a:lnTo>
                <a:lnTo>
                  <a:pt x="1792" y="3652"/>
                </a:lnTo>
                <a:lnTo>
                  <a:pt x="1796" y="3639"/>
                </a:lnTo>
                <a:lnTo>
                  <a:pt x="1801" y="3625"/>
                </a:lnTo>
                <a:lnTo>
                  <a:pt x="1806" y="3612"/>
                </a:lnTo>
                <a:lnTo>
                  <a:pt x="1812" y="3599"/>
                </a:lnTo>
                <a:lnTo>
                  <a:pt x="1818" y="3586"/>
                </a:lnTo>
                <a:lnTo>
                  <a:pt x="1825" y="3574"/>
                </a:lnTo>
                <a:lnTo>
                  <a:pt x="1833" y="3563"/>
                </a:lnTo>
                <a:lnTo>
                  <a:pt x="1848" y="3541"/>
                </a:lnTo>
                <a:lnTo>
                  <a:pt x="1867" y="3520"/>
                </a:lnTo>
                <a:lnTo>
                  <a:pt x="1888" y="3502"/>
                </a:lnTo>
                <a:lnTo>
                  <a:pt x="1911" y="3485"/>
                </a:lnTo>
                <a:lnTo>
                  <a:pt x="1922" y="3477"/>
                </a:lnTo>
                <a:lnTo>
                  <a:pt x="1934" y="3471"/>
                </a:lnTo>
                <a:lnTo>
                  <a:pt x="1946" y="3464"/>
                </a:lnTo>
                <a:lnTo>
                  <a:pt x="1960" y="3459"/>
                </a:lnTo>
                <a:lnTo>
                  <a:pt x="1973" y="3453"/>
                </a:lnTo>
                <a:lnTo>
                  <a:pt x="1986" y="3449"/>
                </a:lnTo>
                <a:lnTo>
                  <a:pt x="2000" y="3444"/>
                </a:lnTo>
                <a:lnTo>
                  <a:pt x="2013" y="3442"/>
                </a:lnTo>
                <a:lnTo>
                  <a:pt x="2027" y="3439"/>
                </a:lnTo>
                <a:lnTo>
                  <a:pt x="2042" y="3437"/>
                </a:lnTo>
                <a:lnTo>
                  <a:pt x="2056" y="3436"/>
                </a:lnTo>
                <a:lnTo>
                  <a:pt x="2072" y="3435"/>
                </a:lnTo>
                <a:close/>
              </a:path>
            </a:pathLst>
          </a:custGeom>
          <a:solidFill>
            <a:schemeClr val="accent4"/>
          </a:solidFill>
          <a:ln w="9525">
            <a:noFill/>
            <a:round/>
            <a:headEnd/>
            <a:tailEnd/>
          </a:ln>
        </p:spPr>
        <p:txBody>
          <a:bodyPr/>
          <a:lstStyle/>
          <a:p>
            <a:endParaRPr lang="de-DE" sz="1799"/>
          </a:p>
        </p:txBody>
      </p:sp>
      <p:sp>
        <p:nvSpPr>
          <p:cNvPr id="22" name="Freeform 14"/>
          <p:cNvSpPr>
            <a:spLocks noChangeAspect="1" noEditPoints="1"/>
          </p:cNvSpPr>
          <p:nvPr/>
        </p:nvSpPr>
        <p:spPr bwMode="auto">
          <a:xfrm>
            <a:off x="741888" y="1301631"/>
            <a:ext cx="483250" cy="651025"/>
          </a:xfrm>
          <a:custGeom>
            <a:avLst/>
            <a:gdLst>
              <a:gd name="T0" fmla="*/ 2147483647 w 3532"/>
              <a:gd name="T1" fmla="*/ 2147483647 h 4763"/>
              <a:gd name="T2" fmla="*/ 2147483647 w 3532"/>
              <a:gd name="T3" fmla="*/ 2147483647 h 4763"/>
              <a:gd name="T4" fmla="*/ 2147483647 w 3532"/>
              <a:gd name="T5" fmla="*/ 2147483647 h 4763"/>
              <a:gd name="T6" fmla="*/ 2147483647 w 3532"/>
              <a:gd name="T7" fmla="*/ 2147483647 h 4763"/>
              <a:gd name="T8" fmla="*/ 2147483647 w 3532"/>
              <a:gd name="T9" fmla="*/ 2147483647 h 4763"/>
              <a:gd name="T10" fmla="*/ 2147483647 w 3532"/>
              <a:gd name="T11" fmla="*/ 2147483647 h 4763"/>
              <a:gd name="T12" fmla="*/ 2147483647 w 3532"/>
              <a:gd name="T13" fmla="*/ 2147483647 h 4763"/>
              <a:gd name="T14" fmla="*/ 2147483647 w 3532"/>
              <a:gd name="T15" fmla="*/ 2147483647 h 4763"/>
              <a:gd name="T16" fmla="*/ 2147483647 w 3532"/>
              <a:gd name="T17" fmla="*/ 2147483647 h 4763"/>
              <a:gd name="T18" fmla="*/ 2147483647 w 3532"/>
              <a:gd name="T19" fmla="*/ 2147483647 h 4763"/>
              <a:gd name="T20" fmla="*/ 2147483647 w 3532"/>
              <a:gd name="T21" fmla="*/ 2147483647 h 4763"/>
              <a:gd name="T22" fmla="*/ 2147483647 w 3532"/>
              <a:gd name="T23" fmla="*/ 2147483647 h 4763"/>
              <a:gd name="T24" fmla="*/ 2147483647 w 3532"/>
              <a:gd name="T25" fmla="*/ 2147483647 h 4763"/>
              <a:gd name="T26" fmla="*/ 2147483647 w 3532"/>
              <a:gd name="T27" fmla="*/ 2147483647 h 4763"/>
              <a:gd name="T28" fmla="*/ 2147483647 w 3532"/>
              <a:gd name="T29" fmla="*/ 2147483647 h 4763"/>
              <a:gd name="T30" fmla="*/ 2147483647 w 3532"/>
              <a:gd name="T31" fmla="*/ 2147483647 h 4763"/>
              <a:gd name="T32" fmla="*/ 2147483647 w 3532"/>
              <a:gd name="T33" fmla="*/ 2147483647 h 4763"/>
              <a:gd name="T34" fmla="*/ 2147483647 w 3532"/>
              <a:gd name="T35" fmla="*/ 2147483647 h 4763"/>
              <a:gd name="T36" fmla="*/ 2147483647 w 3532"/>
              <a:gd name="T37" fmla="*/ 2147483647 h 4763"/>
              <a:gd name="T38" fmla="*/ 2147483647 w 3532"/>
              <a:gd name="T39" fmla="*/ 2147483647 h 4763"/>
              <a:gd name="T40" fmla="*/ 2147483647 w 3532"/>
              <a:gd name="T41" fmla="*/ 2147483647 h 4763"/>
              <a:gd name="T42" fmla="*/ 2147483647 w 3532"/>
              <a:gd name="T43" fmla="*/ 2147483647 h 4763"/>
              <a:gd name="T44" fmla="*/ 2147483647 w 3532"/>
              <a:gd name="T45" fmla="*/ 2147483647 h 4763"/>
              <a:gd name="T46" fmla="*/ 2147483647 w 3532"/>
              <a:gd name="T47" fmla="*/ 2147483647 h 4763"/>
              <a:gd name="T48" fmla="*/ 2147483647 w 3532"/>
              <a:gd name="T49" fmla="*/ 2147483647 h 4763"/>
              <a:gd name="T50" fmla="*/ 2147483647 w 3532"/>
              <a:gd name="T51" fmla="*/ 2147483647 h 4763"/>
              <a:gd name="T52" fmla="*/ 2147483647 w 3532"/>
              <a:gd name="T53" fmla="*/ 2147483647 h 4763"/>
              <a:gd name="T54" fmla="*/ 2147483647 w 3532"/>
              <a:gd name="T55" fmla="*/ 2147483647 h 4763"/>
              <a:gd name="T56" fmla="*/ 2147483647 w 3532"/>
              <a:gd name="T57" fmla="*/ 2147483647 h 4763"/>
              <a:gd name="T58" fmla="*/ 2147483647 w 3532"/>
              <a:gd name="T59" fmla="*/ 2147483647 h 4763"/>
              <a:gd name="T60" fmla="*/ 2147483647 w 3532"/>
              <a:gd name="T61" fmla="*/ 2147483647 h 4763"/>
              <a:gd name="T62" fmla="*/ 2147483647 w 3532"/>
              <a:gd name="T63" fmla="*/ 2147483647 h 4763"/>
              <a:gd name="T64" fmla="*/ 2147483647 w 3532"/>
              <a:gd name="T65" fmla="*/ 2147483647 h 4763"/>
              <a:gd name="T66" fmla="*/ 2147483647 w 3532"/>
              <a:gd name="T67" fmla="*/ 2147483647 h 4763"/>
              <a:gd name="T68" fmla="*/ 2147483647 w 3532"/>
              <a:gd name="T69" fmla="*/ 2147483647 h 4763"/>
              <a:gd name="T70" fmla="*/ 2147483647 w 3532"/>
              <a:gd name="T71" fmla="*/ 2147483647 h 4763"/>
              <a:gd name="T72" fmla="*/ 2147483647 w 3532"/>
              <a:gd name="T73" fmla="*/ 2147483647 h 4763"/>
              <a:gd name="T74" fmla="*/ 2147483647 w 3532"/>
              <a:gd name="T75" fmla="*/ 2147483647 h 4763"/>
              <a:gd name="T76" fmla="*/ 2147483647 w 3532"/>
              <a:gd name="T77" fmla="*/ 2147483647 h 4763"/>
              <a:gd name="T78" fmla="*/ 2147483647 w 3532"/>
              <a:gd name="T79" fmla="*/ 2147483647 h 4763"/>
              <a:gd name="T80" fmla="*/ 2147483647 w 3532"/>
              <a:gd name="T81" fmla="*/ 2147483647 h 4763"/>
              <a:gd name="T82" fmla="*/ 2147483647 w 3532"/>
              <a:gd name="T83" fmla="*/ 2147483647 h 4763"/>
              <a:gd name="T84" fmla="*/ 2147483647 w 3532"/>
              <a:gd name="T85" fmla="*/ 2147483647 h 4763"/>
              <a:gd name="T86" fmla="*/ 2147483647 w 3532"/>
              <a:gd name="T87" fmla="*/ 2147483647 h 4763"/>
              <a:gd name="T88" fmla="*/ 2147483647 w 3532"/>
              <a:gd name="T89" fmla="*/ 2147483647 h 4763"/>
              <a:gd name="T90" fmla="*/ 2147483647 w 3532"/>
              <a:gd name="T91" fmla="*/ 2147483647 h 4763"/>
              <a:gd name="T92" fmla="*/ 2147483647 w 3532"/>
              <a:gd name="T93" fmla="*/ 2147483647 h 4763"/>
              <a:gd name="T94" fmla="*/ 2147483647 w 3532"/>
              <a:gd name="T95" fmla="*/ 2147483647 h 4763"/>
              <a:gd name="T96" fmla="*/ 2147483647 w 3532"/>
              <a:gd name="T97" fmla="*/ 2147483647 h 4763"/>
              <a:gd name="T98" fmla="*/ 2147483647 w 3532"/>
              <a:gd name="T99" fmla="*/ 2147483647 h 4763"/>
              <a:gd name="T100" fmla="*/ 2147483647 w 3532"/>
              <a:gd name="T101" fmla="*/ 2147483647 h 4763"/>
              <a:gd name="T102" fmla="*/ 2147483647 w 3532"/>
              <a:gd name="T103" fmla="*/ 2147483647 h 4763"/>
              <a:gd name="T104" fmla="*/ 2147483647 w 3532"/>
              <a:gd name="T105" fmla="*/ 2147483647 h 4763"/>
              <a:gd name="T106" fmla="*/ 2147483647 w 3532"/>
              <a:gd name="T107" fmla="*/ 2147483647 h 4763"/>
              <a:gd name="T108" fmla="*/ 2147483647 w 3532"/>
              <a:gd name="T109" fmla="*/ 2147483647 h 4763"/>
              <a:gd name="T110" fmla="*/ 2147483647 w 3532"/>
              <a:gd name="T111" fmla="*/ 2147483647 h 4763"/>
              <a:gd name="T112" fmla="*/ 2147483647 w 3532"/>
              <a:gd name="T113" fmla="*/ 2147483647 h 4763"/>
              <a:gd name="T114" fmla="*/ 2147483647 w 3532"/>
              <a:gd name="T115" fmla="*/ 2147483647 h 4763"/>
              <a:gd name="T116" fmla="*/ 2147483647 w 3532"/>
              <a:gd name="T117" fmla="*/ 2147483647 h 4763"/>
              <a:gd name="T118" fmla="*/ 2147483647 w 3532"/>
              <a:gd name="T119" fmla="*/ 2147483647 h 4763"/>
              <a:gd name="T120" fmla="*/ 2147483647 w 3532"/>
              <a:gd name="T121" fmla="*/ 2147483647 h 47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32"/>
              <a:gd name="T184" fmla="*/ 0 h 4763"/>
              <a:gd name="T185" fmla="*/ 3532 w 3532"/>
              <a:gd name="T186" fmla="*/ 4763 h 47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32" h="4763">
                <a:moveTo>
                  <a:pt x="2120" y="453"/>
                </a:moveTo>
                <a:lnTo>
                  <a:pt x="2120" y="453"/>
                </a:lnTo>
                <a:lnTo>
                  <a:pt x="2155" y="467"/>
                </a:lnTo>
                <a:lnTo>
                  <a:pt x="2190" y="481"/>
                </a:lnTo>
                <a:lnTo>
                  <a:pt x="2225" y="496"/>
                </a:lnTo>
                <a:lnTo>
                  <a:pt x="2258" y="511"/>
                </a:lnTo>
                <a:lnTo>
                  <a:pt x="2292" y="528"/>
                </a:lnTo>
                <a:lnTo>
                  <a:pt x="2325" y="545"/>
                </a:lnTo>
                <a:lnTo>
                  <a:pt x="2357" y="563"/>
                </a:lnTo>
                <a:lnTo>
                  <a:pt x="2388" y="581"/>
                </a:lnTo>
                <a:lnTo>
                  <a:pt x="2420" y="600"/>
                </a:lnTo>
                <a:lnTo>
                  <a:pt x="2451" y="621"/>
                </a:lnTo>
                <a:lnTo>
                  <a:pt x="2481" y="641"/>
                </a:lnTo>
                <a:lnTo>
                  <a:pt x="2511" y="662"/>
                </a:lnTo>
                <a:lnTo>
                  <a:pt x="2540" y="684"/>
                </a:lnTo>
                <a:lnTo>
                  <a:pt x="2569" y="706"/>
                </a:lnTo>
                <a:lnTo>
                  <a:pt x="2596" y="730"/>
                </a:lnTo>
                <a:lnTo>
                  <a:pt x="2624" y="753"/>
                </a:lnTo>
                <a:lnTo>
                  <a:pt x="2651" y="777"/>
                </a:lnTo>
                <a:lnTo>
                  <a:pt x="2676" y="802"/>
                </a:lnTo>
                <a:lnTo>
                  <a:pt x="2702" y="828"/>
                </a:lnTo>
                <a:lnTo>
                  <a:pt x="2726" y="854"/>
                </a:lnTo>
                <a:lnTo>
                  <a:pt x="2752" y="880"/>
                </a:lnTo>
                <a:lnTo>
                  <a:pt x="2774" y="907"/>
                </a:lnTo>
                <a:lnTo>
                  <a:pt x="2797" y="935"/>
                </a:lnTo>
                <a:lnTo>
                  <a:pt x="2820" y="962"/>
                </a:lnTo>
                <a:lnTo>
                  <a:pt x="2842" y="991"/>
                </a:lnTo>
                <a:lnTo>
                  <a:pt x="2863" y="1020"/>
                </a:lnTo>
                <a:lnTo>
                  <a:pt x="2884" y="1050"/>
                </a:lnTo>
                <a:lnTo>
                  <a:pt x="2903" y="1080"/>
                </a:lnTo>
                <a:lnTo>
                  <a:pt x="2922" y="1110"/>
                </a:lnTo>
                <a:lnTo>
                  <a:pt x="2940" y="1140"/>
                </a:lnTo>
                <a:lnTo>
                  <a:pt x="2958" y="1172"/>
                </a:lnTo>
                <a:lnTo>
                  <a:pt x="2975" y="1203"/>
                </a:lnTo>
                <a:lnTo>
                  <a:pt x="2991" y="1235"/>
                </a:lnTo>
                <a:lnTo>
                  <a:pt x="3006" y="1268"/>
                </a:lnTo>
                <a:lnTo>
                  <a:pt x="3022" y="1300"/>
                </a:lnTo>
                <a:lnTo>
                  <a:pt x="3035" y="1333"/>
                </a:lnTo>
                <a:lnTo>
                  <a:pt x="3049" y="1366"/>
                </a:lnTo>
                <a:lnTo>
                  <a:pt x="3062" y="1400"/>
                </a:lnTo>
                <a:lnTo>
                  <a:pt x="3074" y="1434"/>
                </a:lnTo>
                <a:lnTo>
                  <a:pt x="3085" y="1469"/>
                </a:lnTo>
                <a:lnTo>
                  <a:pt x="3094" y="1502"/>
                </a:lnTo>
                <a:lnTo>
                  <a:pt x="3104" y="1537"/>
                </a:lnTo>
                <a:lnTo>
                  <a:pt x="3112" y="1572"/>
                </a:lnTo>
                <a:lnTo>
                  <a:pt x="3121" y="1607"/>
                </a:lnTo>
                <a:lnTo>
                  <a:pt x="3128" y="1643"/>
                </a:lnTo>
                <a:lnTo>
                  <a:pt x="3134" y="1679"/>
                </a:lnTo>
                <a:lnTo>
                  <a:pt x="3140" y="1714"/>
                </a:lnTo>
                <a:lnTo>
                  <a:pt x="3145" y="1750"/>
                </a:lnTo>
                <a:lnTo>
                  <a:pt x="3148" y="1787"/>
                </a:lnTo>
                <a:lnTo>
                  <a:pt x="3151" y="1823"/>
                </a:lnTo>
                <a:lnTo>
                  <a:pt x="3153" y="1859"/>
                </a:lnTo>
                <a:lnTo>
                  <a:pt x="3154" y="1897"/>
                </a:lnTo>
                <a:lnTo>
                  <a:pt x="3156" y="1933"/>
                </a:lnTo>
                <a:lnTo>
                  <a:pt x="3154" y="1970"/>
                </a:lnTo>
                <a:lnTo>
                  <a:pt x="3153" y="2007"/>
                </a:lnTo>
                <a:lnTo>
                  <a:pt x="3151" y="2045"/>
                </a:lnTo>
                <a:lnTo>
                  <a:pt x="3148" y="2081"/>
                </a:lnTo>
                <a:lnTo>
                  <a:pt x="3144" y="2118"/>
                </a:lnTo>
                <a:lnTo>
                  <a:pt x="3139" y="2155"/>
                </a:lnTo>
                <a:lnTo>
                  <a:pt x="3134" y="2193"/>
                </a:lnTo>
                <a:lnTo>
                  <a:pt x="3127" y="2230"/>
                </a:lnTo>
                <a:lnTo>
                  <a:pt x="3120" y="2268"/>
                </a:lnTo>
                <a:lnTo>
                  <a:pt x="3110" y="2306"/>
                </a:lnTo>
                <a:lnTo>
                  <a:pt x="3101" y="2343"/>
                </a:lnTo>
                <a:lnTo>
                  <a:pt x="3089" y="2382"/>
                </a:lnTo>
                <a:lnTo>
                  <a:pt x="3077" y="2420"/>
                </a:lnTo>
                <a:lnTo>
                  <a:pt x="3065" y="2458"/>
                </a:lnTo>
                <a:lnTo>
                  <a:pt x="3051" y="2496"/>
                </a:lnTo>
                <a:lnTo>
                  <a:pt x="3037" y="2533"/>
                </a:lnTo>
                <a:lnTo>
                  <a:pt x="3021" y="2570"/>
                </a:lnTo>
                <a:lnTo>
                  <a:pt x="3005" y="2606"/>
                </a:lnTo>
                <a:lnTo>
                  <a:pt x="2987" y="2641"/>
                </a:lnTo>
                <a:lnTo>
                  <a:pt x="2969" y="2676"/>
                </a:lnTo>
                <a:lnTo>
                  <a:pt x="2951" y="2710"/>
                </a:lnTo>
                <a:lnTo>
                  <a:pt x="2932" y="2744"/>
                </a:lnTo>
                <a:lnTo>
                  <a:pt x="2911" y="2777"/>
                </a:lnTo>
                <a:lnTo>
                  <a:pt x="2890" y="2810"/>
                </a:lnTo>
                <a:lnTo>
                  <a:pt x="2868" y="2842"/>
                </a:lnTo>
                <a:lnTo>
                  <a:pt x="2845" y="2873"/>
                </a:lnTo>
                <a:lnTo>
                  <a:pt x="2822" y="2904"/>
                </a:lnTo>
                <a:lnTo>
                  <a:pt x="2798" y="2934"/>
                </a:lnTo>
                <a:lnTo>
                  <a:pt x="2773" y="2962"/>
                </a:lnTo>
                <a:lnTo>
                  <a:pt x="2748" y="2991"/>
                </a:lnTo>
                <a:lnTo>
                  <a:pt x="2723" y="3019"/>
                </a:lnTo>
                <a:lnTo>
                  <a:pt x="2696" y="3047"/>
                </a:lnTo>
                <a:lnTo>
                  <a:pt x="2669" y="3073"/>
                </a:lnTo>
                <a:lnTo>
                  <a:pt x="2641" y="3100"/>
                </a:lnTo>
                <a:lnTo>
                  <a:pt x="2612" y="3125"/>
                </a:lnTo>
                <a:lnTo>
                  <a:pt x="2583" y="3149"/>
                </a:lnTo>
                <a:lnTo>
                  <a:pt x="2554" y="3173"/>
                </a:lnTo>
                <a:lnTo>
                  <a:pt x="2524" y="3196"/>
                </a:lnTo>
                <a:lnTo>
                  <a:pt x="2493" y="3219"/>
                </a:lnTo>
                <a:lnTo>
                  <a:pt x="2462" y="3240"/>
                </a:lnTo>
                <a:lnTo>
                  <a:pt x="2430" y="3261"/>
                </a:lnTo>
                <a:lnTo>
                  <a:pt x="2399" y="3281"/>
                </a:lnTo>
                <a:lnTo>
                  <a:pt x="2365" y="3300"/>
                </a:lnTo>
                <a:lnTo>
                  <a:pt x="2333" y="3318"/>
                </a:lnTo>
                <a:lnTo>
                  <a:pt x="2299" y="3337"/>
                </a:lnTo>
                <a:lnTo>
                  <a:pt x="2266" y="3353"/>
                </a:lnTo>
                <a:lnTo>
                  <a:pt x="2232" y="3370"/>
                </a:lnTo>
                <a:lnTo>
                  <a:pt x="2197" y="3385"/>
                </a:lnTo>
                <a:lnTo>
                  <a:pt x="2162" y="3399"/>
                </a:lnTo>
                <a:lnTo>
                  <a:pt x="2126" y="3413"/>
                </a:lnTo>
                <a:lnTo>
                  <a:pt x="2091" y="3426"/>
                </a:lnTo>
                <a:lnTo>
                  <a:pt x="2055" y="3438"/>
                </a:lnTo>
                <a:lnTo>
                  <a:pt x="2018" y="3448"/>
                </a:lnTo>
                <a:lnTo>
                  <a:pt x="1982" y="3459"/>
                </a:lnTo>
                <a:lnTo>
                  <a:pt x="1945" y="3469"/>
                </a:lnTo>
                <a:lnTo>
                  <a:pt x="1907" y="3477"/>
                </a:lnTo>
                <a:lnTo>
                  <a:pt x="1870" y="3484"/>
                </a:lnTo>
                <a:lnTo>
                  <a:pt x="1833" y="3492"/>
                </a:lnTo>
                <a:lnTo>
                  <a:pt x="1794" y="3496"/>
                </a:lnTo>
                <a:lnTo>
                  <a:pt x="1756" y="3501"/>
                </a:lnTo>
                <a:lnTo>
                  <a:pt x="1718" y="3506"/>
                </a:lnTo>
                <a:lnTo>
                  <a:pt x="1679" y="3509"/>
                </a:lnTo>
                <a:lnTo>
                  <a:pt x="1640" y="3511"/>
                </a:lnTo>
                <a:lnTo>
                  <a:pt x="1602" y="3512"/>
                </a:lnTo>
                <a:lnTo>
                  <a:pt x="1563" y="3512"/>
                </a:lnTo>
                <a:lnTo>
                  <a:pt x="1524" y="3511"/>
                </a:lnTo>
                <a:lnTo>
                  <a:pt x="1485" y="3510"/>
                </a:lnTo>
                <a:lnTo>
                  <a:pt x="1446" y="3506"/>
                </a:lnTo>
                <a:lnTo>
                  <a:pt x="1406" y="3502"/>
                </a:lnTo>
                <a:lnTo>
                  <a:pt x="1366" y="3498"/>
                </a:lnTo>
                <a:lnTo>
                  <a:pt x="1328" y="3492"/>
                </a:lnTo>
                <a:lnTo>
                  <a:pt x="1288" y="3484"/>
                </a:lnTo>
                <a:lnTo>
                  <a:pt x="1248" y="3477"/>
                </a:lnTo>
                <a:lnTo>
                  <a:pt x="1209" y="3468"/>
                </a:lnTo>
                <a:lnTo>
                  <a:pt x="1169" y="3458"/>
                </a:lnTo>
                <a:lnTo>
                  <a:pt x="1130" y="3447"/>
                </a:lnTo>
                <a:lnTo>
                  <a:pt x="1092" y="3435"/>
                </a:lnTo>
                <a:lnTo>
                  <a:pt x="1053" y="3422"/>
                </a:lnTo>
                <a:lnTo>
                  <a:pt x="1016" y="3409"/>
                </a:lnTo>
                <a:lnTo>
                  <a:pt x="979" y="3393"/>
                </a:lnTo>
                <a:lnTo>
                  <a:pt x="942" y="3379"/>
                </a:lnTo>
                <a:lnTo>
                  <a:pt x="906" y="3362"/>
                </a:lnTo>
                <a:lnTo>
                  <a:pt x="871" y="3345"/>
                </a:lnTo>
                <a:lnTo>
                  <a:pt x="836" y="3327"/>
                </a:lnTo>
                <a:lnTo>
                  <a:pt x="801" y="3308"/>
                </a:lnTo>
                <a:lnTo>
                  <a:pt x="767" y="3288"/>
                </a:lnTo>
                <a:lnTo>
                  <a:pt x="735" y="3268"/>
                </a:lnTo>
                <a:lnTo>
                  <a:pt x="702" y="3246"/>
                </a:lnTo>
                <a:lnTo>
                  <a:pt x="670" y="3225"/>
                </a:lnTo>
                <a:lnTo>
                  <a:pt x="639" y="3203"/>
                </a:lnTo>
                <a:lnTo>
                  <a:pt x="609" y="3179"/>
                </a:lnTo>
                <a:lnTo>
                  <a:pt x="578" y="3155"/>
                </a:lnTo>
                <a:lnTo>
                  <a:pt x="550" y="3131"/>
                </a:lnTo>
                <a:lnTo>
                  <a:pt x="521" y="3106"/>
                </a:lnTo>
                <a:lnTo>
                  <a:pt x="493" y="3079"/>
                </a:lnTo>
                <a:lnTo>
                  <a:pt x="465" y="3053"/>
                </a:lnTo>
                <a:lnTo>
                  <a:pt x="439" y="3025"/>
                </a:lnTo>
                <a:lnTo>
                  <a:pt x="412" y="2997"/>
                </a:lnTo>
                <a:lnTo>
                  <a:pt x="387" y="2970"/>
                </a:lnTo>
                <a:lnTo>
                  <a:pt x="363" y="2941"/>
                </a:lnTo>
                <a:lnTo>
                  <a:pt x="339" y="2911"/>
                </a:lnTo>
                <a:lnTo>
                  <a:pt x="316" y="2881"/>
                </a:lnTo>
                <a:lnTo>
                  <a:pt x="293" y="2851"/>
                </a:lnTo>
                <a:lnTo>
                  <a:pt x="272" y="2819"/>
                </a:lnTo>
                <a:lnTo>
                  <a:pt x="251" y="2788"/>
                </a:lnTo>
                <a:lnTo>
                  <a:pt x="231" y="2756"/>
                </a:lnTo>
                <a:lnTo>
                  <a:pt x="212" y="2723"/>
                </a:lnTo>
                <a:lnTo>
                  <a:pt x="194" y="2689"/>
                </a:lnTo>
                <a:lnTo>
                  <a:pt x="176" y="2657"/>
                </a:lnTo>
                <a:lnTo>
                  <a:pt x="159" y="2622"/>
                </a:lnTo>
                <a:lnTo>
                  <a:pt x="142" y="2588"/>
                </a:lnTo>
                <a:lnTo>
                  <a:pt x="127" y="2553"/>
                </a:lnTo>
                <a:lnTo>
                  <a:pt x="113" y="2519"/>
                </a:lnTo>
                <a:lnTo>
                  <a:pt x="99" y="2484"/>
                </a:lnTo>
                <a:lnTo>
                  <a:pt x="87" y="2448"/>
                </a:lnTo>
                <a:lnTo>
                  <a:pt x="75" y="2412"/>
                </a:lnTo>
                <a:lnTo>
                  <a:pt x="63" y="2375"/>
                </a:lnTo>
                <a:lnTo>
                  <a:pt x="53" y="2338"/>
                </a:lnTo>
                <a:lnTo>
                  <a:pt x="43" y="2301"/>
                </a:lnTo>
                <a:lnTo>
                  <a:pt x="35" y="2265"/>
                </a:lnTo>
                <a:lnTo>
                  <a:pt x="28" y="2226"/>
                </a:lnTo>
                <a:lnTo>
                  <a:pt x="20" y="2189"/>
                </a:lnTo>
                <a:lnTo>
                  <a:pt x="14" y="2151"/>
                </a:lnTo>
                <a:lnTo>
                  <a:pt x="10" y="2113"/>
                </a:lnTo>
                <a:lnTo>
                  <a:pt x="6" y="2075"/>
                </a:lnTo>
                <a:lnTo>
                  <a:pt x="4" y="2036"/>
                </a:lnTo>
                <a:lnTo>
                  <a:pt x="1" y="1998"/>
                </a:lnTo>
                <a:lnTo>
                  <a:pt x="0" y="1958"/>
                </a:lnTo>
                <a:lnTo>
                  <a:pt x="0" y="1920"/>
                </a:lnTo>
                <a:lnTo>
                  <a:pt x="1" y="1880"/>
                </a:lnTo>
                <a:lnTo>
                  <a:pt x="2" y="1841"/>
                </a:lnTo>
                <a:lnTo>
                  <a:pt x="6" y="1802"/>
                </a:lnTo>
                <a:lnTo>
                  <a:pt x="10" y="1763"/>
                </a:lnTo>
                <a:lnTo>
                  <a:pt x="14" y="1724"/>
                </a:lnTo>
                <a:lnTo>
                  <a:pt x="20" y="1684"/>
                </a:lnTo>
                <a:lnTo>
                  <a:pt x="28" y="1644"/>
                </a:lnTo>
                <a:lnTo>
                  <a:pt x="35" y="1605"/>
                </a:lnTo>
                <a:lnTo>
                  <a:pt x="44" y="1566"/>
                </a:lnTo>
                <a:lnTo>
                  <a:pt x="54" y="1526"/>
                </a:lnTo>
                <a:lnTo>
                  <a:pt x="65" y="1489"/>
                </a:lnTo>
                <a:lnTo>
                  <a:pt x="76" y="1453"/>
                </a:lnTo>
                <a:lnTo>
                  <a:pt x="88" y="1417"/>
                </a:lnTo>
                <a:lnTo>
                  <a:pt x="100" y="1382"/>
                </a:lnTo>
                <a:lnTo>
                  <a:pt x="113" y="1347"/>
                </a:lnTo>
                <a:lnTo>
                  <a:pt x="127" y="1313"/>
                </a:lnTo>
                <a:lnTo>
                  <a:pt x="143" y="1280"/>
                </a:lnTo>
                <a:lnTo>
                  <a:pt x="159" y="1246"/>
                </a:lnTo>
                <a:lnTo>
                  <a:pt x="174" y="1212"/>
                </a:lnTo>
                <a:lnTo>
                  <a:pt x="191" y="1181"/>
                </a:lnTo>
                <a:lnTo>
                  <a:pt x="209" y="1149"/>
                </a:lnTo>
                <a:lnTo>
                  <a:pt x="228" y="1117"/>
                </a:lnTo>
                <a:lnTo>
                  <a:pt x="247" y="1086"/>
                </a:lnTo>
                <a:lnTo>
                  <a:pt x="267" y="1056"/>
                </a:lnTo>
                <a:lnTo>
                  <a:pt x="287" y="1026"/>
                </a:lnTo>
                <a:lnTo>
                  <a:pt x="308" y="997"/>
                </a:lnTo>
                <a:lnTo>
                  <a:pt x="330" y="968"/>
                </a:lnTo>
                <a:lnTo>
                  <a:pt x="352" y="941"/>
                </a:lnTo>
                <a:lnTo>
                  <a:pt x="375" y="913"/>
                </a:lnTo>
                <a:lnTo>
                  <a:pt x="399" y="886"/>
                </a:lnTo>
                <a:lnTo>
                  <a:pt x="422" y="860"/>
                </a:lnTo>
                <a:lnTo>
                  <a:pt x="447" y="834"/>
                </a:lnTo>
                <a:lnTo>
                  <a:pt x="473" y="808"/>
                </a:lnTo>
                <a:lnTo>
                  <a:pt x="498" y="784"/>
                </a:lnTo>
                <a:lnTo>
                  <a:pt x="524" y="760"/>
                </a:lnTo>
                <a:lnTo>
                  <a:pt x="551" y="736"/>
                </a:lnTo>
                <a:lnTo>
                  <a:pt x="578" y="714"/>
                </a:lnTo>
                <a:lnTo>
                  <a:pt x="606" y="692"/>
                </a:lnTo>
                <a:lnTo>
                  <a:pt x="634" y="670"/>
                </a:lnTo>
                <a:lnTo>
                  <a:pt x="663" y="650"/>
                </a:lnTo>
                <a:lnTo>
                  <a:pt x="691" y="629"/>
                </a:lnTo>
                <a:lnTo>
                  <a:pt x="722" y="610"/>
                </a:lnTo>
                <a:lnTo>
                  <a:pt x="752" y="591"/>
                </a:lnTo>
                <a:lnTo>
                  <a:pt x="782" y="573"/>
                </a:lnTo>
                <a:lnTo>
                  <a:pt x="812" y="556"/>
                </a:lnTo>
                <a:lnTo>
                  <a:pt x="843" y="539"/>
                </a:lnTo>
                <a:lnTo>
                  <a:pt x="874" y="522"/>
                </a:lnTo>
                <a:lnTo>
                  <a:pt x="907" y="506"/>
                </a:lnTo>
                <a:lnTo>
                  <a:pt x="939" y="492"/>
                </a:lnTo>
                <a:lnTo>
                  <a:pt x="972" y="478"/>
                </a:lnTo>
                <a:lnTo>
                  <a:pt x="1004" y="464"/>
                </a:lnTo>
                <a:lnTo>
                  <a:pt x="1037" y="452"/>
                </a:lnTo>
                <a:lnTo>
                  <a:pt x="1070" y="440"/>
                </a:lnTo>
                <a:lnTo>
                  <a:pt x="1104" y="429"/>
                </a:lnTo>
                <a:lnTo>
                  <a:pt x="1139" y="419"/>
                </a:lnTo>
                <a:lnTo>
                  <a:pt x="1173" y="409"/>
                </a:lnTo>
                <a:lnTo>
                  <a:pt x="1207" y="401"/>
                </a:lnTo>
                <a:lnTo>
                  <a:pt x="1242" y="393"/>
                </a:lnTo>
                <a:lnTo>
                  <a:pt x="1277" y="385"/>
                </a:lnTo>
                <a:lnTo>
                  <a:pt x="1312" y="379"/>
                </a:lnTo>
                <a:lnTo>
                  <a:pt x="1347" y="373"/>
                </a:lnTo>
                <a:lnTo>
                  <a:pt x="1383" y="368"/>
                </a:lnTo>
                <a:lnTo>
                  <a:pt x="1419" y="364"/>
                </a:lnTo>
                <a:lnTo>
                  <a:pt x="1455" y="361"/>
                </a:lnTo>
                <a:lnTo>
                  <a:pt x="1491" y="358"/>
                </a:lnTo>
                <a:lnTo>
                  <a:pt x="1527" y="357"/>
                </a:lnTo>
                <a:lnTo>
                  <a:pt x="1563" y="356"/>
                </a:lnTo>
                <a:lnTo>
                  <a:pt x="1599" y="357"/>
                </a:lnTo>
                <a:lnTo>
                  <a:pt x="1636" y="357"/>
                </a:lnTo>
                <a:lnTo>
                  <a:pt x="1673" y="360"/>
                </a:lnTo>
                <a:lnTo>
                  <a:pt x="1709" y="362"/>
                </a:lnTo>
                <a:lnTo>
                  <a:pt x="1746" y="366"/>
                </a:lnTo>
                <a:lnTo>
                  <a:pt x="1783" y="370"/>
                </a:lnTo>
                <a:lnTo>
                  <a:pt x="1820" y="375"/>
                </a:lnTo>
                <a:lnTo>
                  <a:pt x="1934" y="0"/>
                </a:lnTo>
                <a:lnTo>
                  <a:pt x="1955" y="2"/>
                </a:lnTo>
                <a:lnTo>
                  <a:pt x="1978" y="6"/>
                </a:lnTo>
                <a:lnTo>
                  <a:pt x="2004" y="12"/>
                </a:lnTo>
                <a:lnTo>
                  <a:pt x="2031" y="18"/>
                </a:lnTo>
                <a:lnTo>
                  <a:pt x="2082" y="31"/>
                </a:lnTo>
                <a:lnTo>
                  <a:pt x="2130" y="45"/>
                </a:lnTo>
                <a:lnTo>
                  <a:pt x="2179" y="60"/>
                </a:lnTo>
                <a:lnTo>
                  <a:pt x="2227" y="76"/>
                </a:lnTo>
                <a:lnTo>
                  <a:pt x="2274" y="93"/>
                </a:lnTo>
                <a:lnTo>
                  <a:pt x="2320" y="112"/>
                </a:lnTo>
                <a:lnTo>
                  <a:pt x="2367" y="131"/>
                </a:lnTo>
                <a:lnTo>
                  <a:pt x="2411" y="152"/>
                </a:lnTo>
                <a:lnTo>
                  <a:pt x="2456" y="173"/>
                </a:lnTo>
                <a:lnTo>
                  <a:pt x="2499" y="196"/>
                </a:lnTo>
                <a:lnTo>
                  <a:pt x="2542" y="220"/>
                </a:lnTo>
                <a:lnTo>
                  <a:pt x="2584" y="244"/>
                </a:lnTo>
                <a:lnTo>
                  <a:pt x="2626" y="271"/>
                </a:lnTo>
                <a:lnTo>
                  <a:pt x="2667" y="297"/>
                </a:lnTo>
                <a:lnTo>
                  <a:pt x="2707" y="325"/>
                </a:lnTo>
                <a:lnTo>
                  <a:pt x="2747" y="352"/>
                </a:lnTo>
                <a:lnTo>
                  <a:pt x="2784" y="382"/>
                </a:lnTo>
                <a:lnTo>
                  <a:pt x="2822" y="413"/>
                </a:lnTo>
                <a:lnTo>
                  <a:pt x="2859" y="444"/>
                </a:lnTo>
                <a:lnTo>
                  <a:pt x="2895" y="476"/>
                </a:lnTo>
                <a:lnTo>
                  <a:pt x="2930" y="509"/>
                </a:lnTo>
                <a:lnTo>
                  <a:pt x="2964" y="542"/>
                </a:lnTo>
                <a:lnTo>
                  <a:pt x="2997" y="576"/>
                </a:lnTo>
                <a:lnTo>
                  <a:pt x="3029" y="612"/>
                </a:lnTo>
                <a:lnTo>
                  <a:pt x="3061" y="648"/>
                </a:lnTo>
                <a:lnTo>
                  <a:pt x="3092" y="684"/>
                </a:lnTo>
                <a:lnTo>
                  <a:pt x="3122" y="722"/>
                </a:lnTo>
                <a:lnTo>
                  <a:pt x="3151" y="760"/>
                </a:lnTo>
                <a:lnTo>
                  <a:pt x="3178" y="799"/>
                </a:lnTo>
                <a:lnTo>
                  <a:pt x="3205" y="838"/>
                </a:lnTo>
                <a:lnTo>
                  <a:pt x="3231" y="878"/>
                </a:lnTo>
                <a:lnTo>
                  <a:pt x="3255" y="919"/>
                </a:lnTo>
                <a:lnTo>
                  <a:pt x="3279" y="960"/>
                </a:lnTo>
                <a:lnTo>
                  <a:pt x="3302" y="1002"/>
                </a:lnTo>
                <a:lnTo>
                  <a:pt x="3324" y="1044"/>
                </a:lnTo>
                <a:lnTo>
                  <a:pt x="3346" y="1087"/>
                </a:lnTo>
                <a:lnTo>
                  <a:pt x="3365" y="1131"/>
                </a:lnTo>
                <a:lnTo>
                  <a:pt x="3384" y="1174"/>
                </a:lnTo>
                <a:lnTo>
                  <a:pt x="3402" y="1218"/>
                </a:lnTo>
                <a:lnTo>
                  <a:pt x="3419" y="1264"/>
                </a:lnTo>
                <a:lnTo>
                  <a:pt x="3435" y="1309"/>
                </a:lnTo>
                <a:lnTo>
                  <a:pt x="3449" y="1354"/>
                </a:lnTo>
                <a:lnTo>
                  <a:pt x="3462" y="1401"/>
                </a:lnTo>
                <a:lnTo>
                  <a:pt x="3474" y="1447"/>
                </a:lnTo>
                <a:lnTo>
                  <a:pt x="3485" y="1494"/>
                </a:lnTo>
                <a:lnTo>
                  <a:pt x="3495" y="1541"/>
                </a:lnTo>
                <a:lnTo>
                  <a:pt x="3504" y="1589"/>
                </a:lnTo>
                <a:lnTo>
                  <a:pt x="3512" y="1637"/>
                </a:lnTo>
                <a:lnTo>
                  <a:pt x="3518" y="1685"/>
                </a:lnTo>
                <a:lnTo>
                  <a:pt x="3524" y="1733"/>
                </a:lnTo>
                <a:lnTo>
                  <a:pt x="3527" y="1781"/>
                </a:lnTo>
                <a:lnTo>
                  <a:pt x="3530" y="1831"/>
                </a:lnTo>
                <a:lnTo>
                  <a:pt x="3532" y="1880"/>
                </a:lnTo>
                <a:lnTo>
                  <a:pt x="3532" y="1928"/>
                </a:lnTo>
                <a:lnTo>
                  <a:pt x="3531" y="1977"/>
                </a:lnTo>
                <a:lnTo>
                  <a:pt x="3530" y="2028"/>
                </a:lnTo>
                <a:lnTo>
                  <a:pt x="3526" y="2077"/>
                </a:lnTo>
                <a:lnTo>
                  <a:pt x="3521" y="2127"/>
                </a:lnTo>
                <a:lnTo>
                  <a:pt x="3515" y="2177"/>
                </a:lnTo>
                <a:lnTo>
                  <a:pt x="3508" y="2226"/>
                </a:lnTo>
                <a:lnTo>
                  <a:pt x="3500" y="2277"/>
                </a:lnTo>
                <a:lnTo>
                  <a:pt x="3489" y="2326"/>
                </a:lnTo>
                <a:lnTo>
                  <a:pt x="3478" y="2377"/>
                </a:lnTo>
                <a:lnTo>
                  <a:pt x="3465" y="2426"/>
                </a:lnTo>
                <a:lnTo>
                  <a:pt x="3454" y="2467"/>
                </a:lnTo>
                <a:lnTo>
                  <a:pt x="3441" y="2508"/>
                </a:lnTo>
                <a:lnTo>
                  <a:pt x="3429" y="2549"/>
                </a:lnTo>
                <a:lnTo>
                  <a:pt x="3414" y="2588"/>
                </a:lnTo>
                <a:lnTo>
                  <a:pt x="3400" y="2627"/>
                </a:lnTo>
                <a:lnTo>
                  <a:pt x="3385" y="2665"/>
                </a:lnTo>
                <a:lnTo>
                  <a:pt x="3368" y="2704"/>
                </a:lnTo>
                <a:lnTo>
                  <a:pt x="3353" y="2741"/>
                </a:lnTo>
                <a:lnTo>
                  <a:pt x="3335" y="2777"/>
                </a:lnTo>
                <a:lnTo>
                  <a:pt x="3318" y="2813"/>
                </a:lnTo>
                <a:lnTo>
                  <a:pt x="3299" y="2849"/>
                </a:lnTo>
                <a:lnTo>
                  <a:pt x="3279" y="2884"/>
                </a:lnTo>
                <a:lnTo>
                  <a:pt x="3260" y="2919"/>
                </a:lnTo>
                <a:lnTo>
                  <a:pt x="3240" y="2953"/>
                </a:lnTo>
                <a:lnTo>
                  <a:pt x="3218" y="2986"/>
                </a:lnTo>
                <a:lnTo>
                  <a:pt x="3196" y="3019"/>
                </a:lnTo>
                <a:lnTo>
                  <a:pt x="3175" y="3051"/>
                </a:lnTo>
                <a:lnTo>
                  <a:pt x="3152" y="3084"/>
                </a:lnTo>
                <a:lnTo>
                  <a:pt x="3128" y="3114"/>
                </a:lnTo>
                <a:lnTo>
                  <a:pt x="3105" y="3145"/>
                </a:lnTo>
                <a:lnTo>
                  <a:pt x="3080" y="3175"/>
                </a:lnTo>
                <a:lnTo>
                  <a:pt x="3055" y="3204"/>
                </a:lnTo>
                <a:lnTo>
                  <a:pt x="3029" y="3233"/>
                </a:lnTo>
                <a:lnTo>
                  <a:pt x="3004" y="3261"/>
                </a:lnTo>
                <a:lnTo>
                  <a:pt x="2978" y="3288"/>
                </a:lnTo>
                <a:lnTo>
                  <a:pt x="2950" y="3316"/>
                </a:lnTo>
                <a:lnTo>
                  <a:pt x="2922" y="3341"/>
                </a:lnTo>
                <a:lnTo>
                  <a:pt x="2895" y="3368"/>
                </a:lnTo>
                <a:lnTo>
                  <a:pt x="2866" y="3393"/>
                </a:lnTo>
                <a:lnTo>
                  <a:pt x="2837" y="3417"/>
                </a:lnTo>
                <a:lnTo>
                  <a:pt x="2808" y="3441"/>
                </a:lnTo>
                <a:lnTo>
                  <a:pt x="2778" y="3464"/>
                </a:lnTo>
                <a:lnTo>
                  <a:pt x="2748" y="3487"/>
                </a:lnTo>
                <a:lnTo>
                  <a:pt x="2718" y="3509"/>
                </a:lnTo>
                <a:lnTo>
                  <a:pt x="2687" y="3530"/>
                </a:lnTo>
                <a:lnTo>
                  <a:pt x="2655" y="3552"/>
                </a:lnTo>
                <a:lnTo>
                  <a:pt x="2624" y="3571"/>
                </a:lnTo>
                <a:lnTo>
                  <a:pt x="2593" y="3591"/>
                </a:lnTo>
                <a:lnTo>
                  <a:pt x="2528" y="3629"/>
                </a:lnTo>
                <a:lnTo>
                  <a:pt x="2460" y="3662"/>
                </a:lnTo>
                <a:lnTo>
                  <a:pt x="2393" y="3695"/>
                </a:lnTo>
                <a:lnTo>
                  <a:pt x="2325" y="3724"/>
                </a:lnTo>
                <a:lnTo>
                  <a:pt x="2256" y="3751"/>
                </a:lnTo>
                <a:lnTo>
                  <a:pt x="2185" y="3776"/>
                </a:lnTo>
                <a:lnTo>
                  <a:pt x="2114" y="3797"/>
                </a:lnTo>
                <a:lnTo>
                  <a:pt x="2042" y="3816"/>
                </a:lnTo>
                <a:lnTo>
                  <a:pt x="1969" y="3832"/>
                </a:lnTo>
                <a:lnTo>
                  <a:pt x="1895" y="3845"/>
                </a:lnTo>
                <a:lnTo>
                  <a:pt x="1822" y="3856"/>
                </a:lnTo>
                <a:lnTo>
                  <a:pt x="1747" y="3865"/>
                </a:lnTo>
                <a:lnTo>
                  <a:pt x="1674" y="3869"/>
                </a:lnTo>
                <a:lnTo>
                  <a:pt x="1674" y="4071"/>
                </a:lnTo>
                <a:lnTo>
                  <a:pt x="1482" y="4071"/>
                </a:lnTo>
                <a:lnTo>
                  <a:pt x="1482" y="3871"/>
                </a:lnTo>
                <a:lnTo>
                  <a:pt x="1415" y="3867"/>
                </a:lnTo>
                <a:lnTo>
                  <a:pt x="1349" y="3860"/>
                </a:lnTo>
                <a:lnTo>
                  <a:pt x="1283" y="3851"/>
                </a:lnTo>
                <a:lnTo>
                  <a:pt x="1217" y="3840"/>
                </a:lnTo>
                <a:lnTo>
                  <a:pt x="1151" y="3827"/>
                </a:lnTo>
                <a:lnTo>
                  <a:pt x="1086" y="3813"/>
                </a:lnTo>
                <a:lnTo>
                  <a:pt x="1021" y="3795"/>
                </a:lnTo>
                <a:lnTo>
                  <a:pt x="957" y="3774"/>
                </a:lnTo>
                <a:lnTo>
                  <a:pt x="894" y="3753"/>
                </a:lnTo>
                <a:lnTo>
                  <a:pt x="830" y="3727"/>
                </a:lnTo>
                <a:lnTo>
                  <a:pt x="767" y="3701"/>
                </a:lnTo>
                <a:lnTo>
                  <a:pt x="705" y="3671"/>
                </a:lnTo>
                <a:lnTo>
                  <a:pt x="643" y="3640"/>
                </a:lnTo>
                <a:lnTo>
                  <a:pt x="583" y="3605"/>
                </a:lnTo>
                <a:lnTo>
                  <a:pt x="524" y="3569"/>
                </a:lnTo>
                <a:lnTo>
                  <a:pt x="465" y="3530"/>
                </a:lnTo>
                <a:lnTo>
                  <a:pt x="575" y="3371"/>
                </a:lnTo>
                <a:lnTo>
                  <a:pt x="621" y="3401"/>
                </a:lnTo>
                <a:lnTo>
                  <a:pt x="666" y="3430"/>
                </a:lnTo>
                <a:lnTo>
                  <a:pt x="713" y="3458"/>
                </a:lnTo>
                <a:lnTo>
                  <a:pt x="760" y="3483"/>
                </a:lnTo>
                <a:lnTo>
                  <a:pt x="808" y="3507"/>
                </a:lnTo>
                <a:lnTo>
                  <a:pt x="856" y="3530"/>
                </a:lnTo>
                <a:lnTo>
                  <a:pt x="904" y="3551"/>
                </a:lnTo>
                <a:lnTo>
                  <a:pt x="954" y="3570"/>
                </a:lnTo>
                <a:lnTo>
                  <a:pt x="1003" y="3587"/>
                </a:lnTo>
                <a:lnTo>
                  <a:pt x="1053" y="3604"/>
                </a:lnTo>
                <a:lnTo>
                  <a:pt x="1103" y="3618"/>
                </a:lnTo>
                <a:lnTo>
                  <a:pt x="1153" y="3631"/>
                </a:lnTo>
                <a:lnTo>
                  <a:pt x="1204" y="3642"/>
                </a:lnTo>
                <a:lnTo>
                  <a:pt x="1256" y="3653"/>
                </a:lnTo>
                <a:lnTo>
                  <a:pt x="1306" y="3661"/>
                </a:lnTo>
                <a:lnTo>
                  <a:pt x="1358" y="3667"/>
                </a:lnTo>
                <a:lnTo>
                  <a:pt x="1408" y="3673"/>
                </a:lnTo>
                <a:lnTo>
                  <a:pt x="1460" y="3677"/>
                </a:lnTo>
                <a:lnTo>
                  <a:pt x="1512" y="3679"/>
                </a:lnTo>
                <a:lnTo>
                  <a:pt x="1562" y="3681"/>
                </a:lnTo>
                <a:lnTo>
                  <a:pt x="1614" y="3679"/>
                </a:lnTo>
                <a:lnTo>
                  <a:pt x="1666" y="3678"/>
                </a:lnTo>
                <a:lnTo>
                  <a:pt x="1716" y="3674"/>
                </a:lnTo>
                <a:lnTo>
                  <a:pt x="1768" y="3670"/>
                </a:lnTo>
                <a:lnTo>
                  <a:pt x="1818" y="3664"/>
                </a:lnTo>
                <a:lnTo>
                  <a:pt x="1869" y="3655"/>
                </a:lnTo>
                <a:lnTo>
                  <a:pt x="1919" y="3647"/>
                </a:lnTo>
                <a:lnTo>
                  <a:pt x="1969" y="3636"/>
                </a:lnTo>
                <a:lnTo>
                  <a:pt x="2019" y="3624"/>
                </a:lnTo>
                <a:lnTo>
                  <a:pt x="2068" y="3611"/>
                </a:lnTo>
                <a:lnTo>
                  <a:pt x="2117" y="3595"/>
                </a:lnTo>
                <a:lnTo>
                  <a:pt x="2166" y="3579"/>
                </a:lnTo>
                <a:lnTo>
                  <a:pt x="2214" y="3561"/>
                </a:lnTo>
                <a:lnTo>
                  <a:pt x="2261" y="3542"/>
                </a:lnTo>
                <a:lnTo>
                  <a:pt x="2308" y="3523"/>
                </a:lnTo>
                <a:lnTo>
                  <a:pt x="2355" y="3501"/>
                </a:lnTo>
                <a:lnTo>
                  <a:pt x="2400" y="3477"/>
                </a:lnTo>
                <a:lnTo>
                  <a:pt x="2446" y="3453"/>
                </a:lnTo>
                <a:lnTo>
                  <a:pt x="2491" y="3428"/>
                </a:lnTo>
                <a:lnTo>
                  <a:pt x="2534" y="3400"/>
                </a:lnTo>
                <a:lnTo>
                  <a:pt x="2577" y="3373"/>
                </a:lnTo>
                <a:lnTo>
                  <a:pt x="2619" y="3343"/>
                </a:lnTo>
                <a:lnTo>
                  <a:pt x="2661" y="3312"/>
                </a:lnTo>
                <a:lnTo>
                  <a:pt x="2701" y="3280"/>
                </a:lnTo>
                <a:lnTo>
                  <a:pt x="2741" y="3246"/>
                </a:lnTo>
                <a:lnTo>
                  <a:pt x="2780" y="3211"/>
                </a:lnTo>
                <a:lnTo>
                  <a:pt x="2818" y="3175"/>
                </a:lnTo>
                <a:lnTo>
                  <a:pt x="2855" y="3138"/>
                </a:lnTo>
                <a:lnTo>
                  <a:pt x="2890" y="3100"/>
                </a:lnTo>
                <a:lnTo>
                  <a:pt x="2925" y="3060"/>
                </a:lnTo>
                <a:lnTo>
                  <a:pt x="2958" y="3019"/>
                </a:lnTo>
                <a:lnTo>
                  <a:pt x="2991" y="2977"/>
                </a:lnTo>
                <a:lnTo>
                  <a:pt x="3022" y="2934"/>
                </a:lnTo>
                <a:lnTo>
                  <a:pt x="3052" y="2888"/>
                </a:lnTo>
                <a:lnTo>
                  <a:pt x="3081" y="2842"/>
                </a:lnTo>
                <a:lnTo>
                  <a:pt x="3109" y="2795"/>
                </a:lnTo>
                <a:lnTo>
                  <a:pt x="3135" y="2747"/>
                </a:lnTo>
                <a:lnTo>
                  <a:pt x="3160" y="2698"/>
                </a:lnTo>
                <a:lnTo>
                  <a:pt x="3183" y="2647"/>
                </a:lnTo>
                <a:lnTo>
                  <a:pt x="3206" y="2596"/>
                </a:lnTo>
                <a:lnTo>
                  <a:pt x="3227" y="2543"/>
                </a:lnTo>
                <a:lnTo>
                  <a:pt x="3246" y="2489"/>
                </a:lnTo>
                <a:lnTo>
                  <a:pt x="3263" y="2433"/>
                </a:lnTo>
                <a:lnTo>
                  <a:pt x="3279" y="2377"/>
                </a:lnTo>
                <a:lnTo>
                  <a:pt x="3290" y="2335"/>
                </a:lnTo>
                <a:lnTo>
                  <a:pt x="3300" y="2292"/>
                </a:lnTo>
                <a:lnTo>
                  <a:pt x="3308" y="2250"/>
                </a:lnTo>
                <a:lnTo>
                  <a:pt x="3316" y="2208"/>
                </a:lnTo>
                <a:lnTo>
                  <a:pt x="3322" y="2167"/>
                </a:lnTo>
                <a:lnTo>
                  <a:pt x="3328" y="2125"/>
                </a:lnTo>
                <a:lnTo>
                  <a:pt x="3332" y="2083"/>
                </a:lnTo>
                <a:lnTo>
                  <a:pt x="3335" y="2041"/>
                </a:lnTo>
                <a:lnTo>
                  <a:pt x="3338" y="2000"/>
                </a:lnTo>
                <a:lnTo>
                  <a:pt x="3340" y="1958"/>
                </a:lnTo>
                <a:lnTo>
                  <a:pt x="3340" y="1917"/>
                </a:lnTo>
                <a:lnTo>
                  <a:pt x="3340" y="1876"/>
                </a:lnTo>
                <a:lnTo>
                  <a:pt x="3337" y="1835"/>
                </a:lnTo>
                <a:lnTo>
                  <a:pt x="3335" y="1795"/>
                </a:lnTo>
                <a:lnTo>
                  <a:pt x="3332" y="1754"/>
                </a:lnTo>
                <a:lnTo>
                  <a:pt x="3328" y="1713"/>
                </a:lnTo>
                <a:lnTo>
                  <a:pt x="3323" y="1672"/>
                </a:lnTo>
                <a:lnTo>
                  <a:pt x="3316" y="1632"/>
                </a:lnTo>
                <a:lnTo>
                  <a:pt x="3310" y="1592"/>
                </a:lnTo>
                <a:lnTo>
                  <a:pt x="3301" y="1553"/>
                </a:lnTo>
                <a:lnTo>
                  <a:pt x="3291" y="1513"/>
                </a:lnTo>
                <a:lnTo>
                  <a:pt x="3282" y="1475"/>
                </a:lnTo>
                <a:lnTo>
                  <a:pt x="3271" y="1435"/>
                </a:lnTo>
                <a:lnTo>
                  <a:pt x="3260" y="1396"/>
                </a:lnTo>
                <a:lnTo>
                  <a:pt x="3248" y="1358"/>
                </a:lnTo>
                <a:lnTo>
                  <a:pt x="3234" y="1321"/>
                </a:lnTo>
                <a:lnTo>
                  <a:pt x="3221" y="1283"/>
                </a:lnTo>
                <a:lnTo>
                  <a:pt x="3205" y="1246"/>
                </a:lnTo>
                <a:lnTo>
                  <a:pt x="3189" y="1209"/>
                </a:lnTo>
                <a:lnTo>
                  <a:pt x="3172" y="1173"/>
                </a:lnTo>
                <a:lnTo>
                  <a:pt x="3156" y="1137"/>
                </a:lnTo>
                <a:lnTo>
                  <a:pt x="3138" y="1101"/>
                </a:lnTo>
                <a:lnTo>
                  <a:pt x="3118" y="1066"/>
                </a:lnTo>
                <a:lnTo>
                  <a:pt x="3098" y="1031"/>
                </a:lnTo>
                <a:lnTo>
                  <a:pt x="3077" y="996"/>
                </a:lnTo>
                <a:lnTo>
                  <a:pt x="3057" y="962"/>
                </a:lnTo>
                <a:lnTo>
                  <a:pt x="3034" y="930"/>
                </a:lnTo>
                <a:lnTo>
                  <a:pt x="3011" y="896"/>
                </a:lnTo>
                <a:lnTo>
                  <a:pt x="2988" y="864"/>
                </a:lnTo>
                <a:lnTo>
                  <a:pt x="2963" y="832"/>
                </a:lnTo>
                <a:lnTo>
                  <a:pt x="2939" y="801"/>
                </a:lnTo>
                <a:lnTo>
                  <a:pt x="2913" y="770"/>
                </a:lnTo>
                <a:lnTo>
                  <a:pt x="2886" y="740"/>
                </a:lnTo>
                <a:lnTo>
                  <a:pt x="2859" y="711"/>
                </a:lnTo>
                <a:lnTo>
                  <a:pt x="2831" y="682"/>
                </a:lnTo>
                <a:lnTo>
                  <a:pt x="2803" y="653"/>
                </a:lnTo>
                <a:lnTo>
                  <a:pt x="2773" y="625"/>
                </a:lnTo>
                <a:lnTo>
                  <a:pt x="2743" y="599"/>
                </a:lnTo>
                <a:lnTo>
                  <a:pt x="2713" y="573"/>
                </a:lnTo>
                <a:lnTo>
                  <a:pt x="2682" y="546"/>
                </a:lnTo>
                <a:lnTo>
                  <a:pt x="2651" y="521"/>
                </a:lnTo>
                <a:lnTo>
                  <a:pt x="2618" y="497"/>
                </a:lnTo>
                <a:lnTo>
                  <a:pt x="2584" y="474"/>
                </a:lnTo>
                <a:lnTo>
                  <a:pt x="2551" y="451"/>
                </a:lnTo>
                <a:lnTo>
                  <a:pt x="2516" y="428"/>
                </a:lnTo>
                <a:lnTo>
                  <a:pt x="2481" y="407"/>
                </a:lnTo>
                <a:lnTo>
                  <a:pt x="2446" y="386"/>
                </a:lnTo>
                <a:lnTo>
                  <a:pt x="2410" y="367"/>
                </a:lnTo>
                <a:lnTo>
                  <a:pt x="2373" y="348"/>
                </a:lnTo>
                <a:lnTo>
                  <a:pt x="2335" y="328"/>
                </a:lnTo>
                <a:lnTo>
                  <a:pt x="2298" y="312"/>
                </a:lnTo>
                <a:lnTo>
                  <a:pt x="2260" y="295"/>
                </a:lnTo>
                <a:lnTo>
                  <a:pt x="2221" y="279"/>
                </a:lnTo>
                <a:lnTo>
                  <a:pt x="2181" y="265"/>
                </a:lnTo>
                <a:lnTo>
                  <a:pt x="2120" y="453"/>
                </a:lnTo>
                <a:close/>
                <a:moveTo>
                  <a:pt x="1936" y="597"/>
                </a:moveTo>
                <a:lnTo>
                  <a:pt x="1936" y="597"/>
                </a:lnTo>
                <a:lnTo>
                  <a:pt x="1901" y="588"/>
                </a:lnTo>
                <a:lnTo>
                  <a:pt x="1866" y="580"/>
                </a:lnTo>
                <a:lnTo>
                  <a:pt x="1832" y="573"/>
                </a:lnTo>
                <a:lnTo>
                  <a:pt x="1798" y="567"/>
                </a:lnTo>
                <a:lnTo>
                  <a:pt x="1763" y="562"/>
                </a:lnTo>
                <a:lnTo>
                  <a:pt x="1728" y="557"/>
                </a:lnTo>
                <a:lnTo>
                  <a:pt x="1693" y="554"/>
                </a:lnTo>
                <a:lnTo>
                  <a:pt x="1660" y="552"/>
                </a:lnTo>
                <a:lnTo>
                  <a:pt x="1625" y="550"/>
                </a:lnTo>
                <a:lnTo>
                  <a:pt x="1590" y="550"/>
                </a:lnTo>
                <a:lnTo>
                  <a:pt x="1556" y="550"/>
                </a:lnTo>
                <a:lnTo>
                  <a:pt x="1522" y="550"/>
                </a:lnTo>
                <a:lnTo>
                  <a:pt x="1488" y="552"/>
                </a:lnTo>
                <a:lnTo>
                  <a:pt x="1454" y="554"/>
                </a:lnTo>
                <a:lnTo>
                  <a:pt x="1420" y="558"/>
                </a:lnTo>
                <a:lnTo>
                  <a:pt x="1387" y="562"/>
                </a:lnTo>
                <a:lnTo>
                  <a:pt x="1354" y="568"/>
                </a:lnTo>
                <a:lnTo>
                  <a:pt x="1320" y="573"/>
                </a:lnTo>
                <a:lnTo>
                  <a:pt x="1288" y="580"/>
                </a:lnTo>
                <a:lnTo>
                  <a:pt x="1256" y="587"/>
                </a:lnTo>
                <a:lnTo>
                  <a:pt x="1223" y="595"/>
                </a:lnTo>
                <a:lnTo>
                  <a:pt x="1191" y="604"/>
                </a:lnTo>
                <a:lnTo>
                  <a:pt x="1158" y="615"/>
                </a:lnTo>
                <a:lnTo>
                  <a:pt x="1127" y="624"/>
                </a:lnTo>
                <a:lnTo>
                  <a:pt x="1096" y="636"/>
                </a:lnTo>
                <a:lnTo>
                  <a:pt x="1064" y="648"/>
                </a:lnTo>
                <a:lnTo>
                  <a:pt x="1034" y="660"/>
                </a:lnTo>
                <a:lnTo>
                  <a:pt x="1003" y="674"/>
                </a:lnTo>
                <a:lnTo>
                  <a:pt x="973" y="688"/>
                </a:lnTo>
                <a:lnTo>
                  <a:pt x="944" y="704"/>
                </a:lnTo>
                <a:lnTo>
                  <a:pt x="914" y="718"/>
                </a:lnTo>
                <a:lnTo>
                  <a:pt x="885" y="735"/>
                </a:lnTo>
                <a:lnTo>
                  <a:pt x="856" y="752"/>
                </a:lnTo>
                <a:lnTo>
                  <a:pt x="829" y="770"/>
                </a:lnTo>
                <a:lnTo>
                  <a:pt x="801" y="788"/>
                </a:lnTo>
                <a:lnTo>
                  <a:pt x="773" y="807"/>
                </a:lnTo>
                <a:lnTo>
                  <a:pt x="747" y="826"/>
                </a:lnTo>
                <a:lnTo>
                  <a:pt x="720" y="847"/>
                </a:lnTo>
                <a:lnTo>
                  <a:pt x="694" y="867"/>
                </a:lnTo>
                <a:lnTo>
                  <a:pt x="669" y="889"/>
                </a:lnTo>
                <a:lnTo>
                  <a:pt x="643" y="912"/>
                </a:lnTo>
                <a:lnTo>
                  <a:pt x="619" y="935"/>
                </a:lnTo>
                <a:lnTo>
                  <a:pt x="595" y="957"/>
                </a:lnTo>
                <a:lnTo>
                  <a:pt x="572" y="981"/>
                </a:lnTo>
                <a:lnTo>
                  <a:pt x="550" y="1006"/>
                </a:lnTo>
                <a:lnTo>
                  <a:pt x="527" y="1031"/>
                </a:lnTo>
                <a:lnTo>
                  <a:pt x="506" y="1057"/>
                </a:lnTo>
                <a:lnTo>
                  <a:pt x="485" y="1084"/>
                </a:lnTo>
                <a:lnTo>
                  <a:pt x="464" y="1110"/>
                </a:lnTo>
                <a:lnTo>
                  <a:pt x="445" y="1138"/>
                </a:lnTo>
                <a:lnTo>
                  <a:pt x="426" y="1165"/>
                </a:lnTo>
                <a:lnTo>
                  <a:pt x="406" y="1194"/>
                </a:lnTo>
                <a:lnTo>
                  <a:pt x="388" y="1223"/>
                </a:lnTo>
                <a:lnTo>
                  <a:pt x="372" y="1253"/>
                </a:lnTo>
                <a:lnTo>
                  <a:pt x="355" y="1283"/>
                </a:lnTo>
                <a:lnTo>
                  <a:pt x="339" y="1313"/>
                </a:lnTo>
                <a:lnTo>
                  <a:pt x="325" y="1345"/>
                </a:lnTo>
                <a:lnTo>
                  <a:pt x="310" y="1376"/>
                </a:lnTo>
                <a:lnTo>
                  <a:pt x="297" y="1408"/>
                </a:lnTo>
                <a:lnTo>
                  <a:pt x="284" y="1441"/>
                </a:lnTo>
                <a:lnTo>
                  <a:pt x="272" y="1473"/>
                </a:lnTo>
                <a:lnTo>
                  <a:pt x="260" y="1507"/>
                </a:lnTo>
                <a:lnTo>
                  <a:pt x="250" y="1542"/>
                </a:lnTo>
                <a:lnTo>
                  <a:pt x="241" y="1576"/>
                </a:lnTo>
                <a:lnTo>
                  <a:pt x="231" y="1611"/>
                </a:lnTo>
                <a:lnTo>
                  <a:pt x="224" y="1645"/>
                </a:lnTo>
                <a:lnTo>
                  <a:pt x="216" y="1680"/>
                </a:lnTo>
                <a:lnTo>
                  <a:pt x="210" y="1714"/>
                </a:lnTo>
                <a:lnTo>
                  <a:pt x="206" y="1749"/>
                </a:lnTo>
                <a:lnTo>
                  <a:pt x="201" y="1784"/>
                </a:lnTo>
                <a:lnTo>
                  <a:pt x="197" y="1819"/>
                </a:lnTo>
                <a:lnTo>
                  <a:pt x="195" y="1852"/>
                </a:lnTo>
                <a:lnTo>
                  <a:pt x="194" y="1887"/>
                </a:lnTo>
                <a:lnTo>
                  <a:pt x="192" y="1921"/>
                </a:lnTo>
                <a:lnTo>
                  <a:pt x="192" y="1956"/>
                </a:lnTo>
                <a:lnTo>
                  <a:pt x="194" y="1989"/>
                </a:lnTo>
                <a:lnTo>
                  <a:pt x="195" y="2024"/>
                </a:lnTo>
                <a:lnTo>
                  <a:pt x="198" y="2058"/>
                </a:lnTo>
                <a:lnTo>
                  <a:pt x="201" y="2092"/>
                </a:lnTo>
                <a:lnTo>
                  <a:pt x="206" y="2124"/>
                </a:lnTo>
                <a:lnTo>
                  <a:pt x="210" y="2158"/>
                </a:lnTo>
                <a:lnTo>
                  <a:pt x="216" y="2191"/>
                </a:lnTo>
                <a:lnTo>
                  <a:pt x="224" y="2224"/>
                </a:lnTo>
                <a:lnTo>
                  <a:pt x="231" y="2256"/>
                </a:lnTo>
                <a:lnTo>
                  <a:pt x="239" y="2289"/>
                </a:lnTo>
                <a:lnTo>
                  <a:pt x="248" y="2321"/>
                </a:lnTo>
                <a:lnTo>
                  <a:pt x="257" y="2354"/>
                </a:lnTo>
                <a:lnTo>
                  <a:pt x="268" y="2385"/>
                </a:lnTo>
                <a:lnTo>
                  <a:pt x="279" y="2416"/>
                </a:lnTo>
                <a:lnTo>
                  <a:pt x="291" y="2448"/>
                </a:lnTo>
                <a:lnTo>
                  <a:pt x="304" y="2478"/>
                </a:lnTo>
                <a:lnTo>
                  <a:pt x="317" y="2509"/>
                </a:lnTo>
                <a:lnTo>
                  <a:pt x="332" y="2539"/>
                </a:lnTo>
                <a:lnTo>
                  <a:pt x="346" y="2568"/>
                </a:lnTo>
                <a:lnTo>
                  <a:pt x="362" y="2598"/>
                </a:lnTo>
                <a:lnTo>
                  <a:pt x="379" y="2627"/>
                </a:lnTo>
                <a:lnTo>
                  <a:pt x="396" y="2656"/>
                </a:lnTo>
                <a:lnTo>
                  <a:pt x="412" y="2683"/>
                </a:lnTo>
                <a:lnTo>
                  <a:pt x="432" y="2711"/>
                </a:lnTo>
                <a:lnTo>
                  <a:pt x="450" y="2739"/>
                </a:lnTo>
                <a:lnTo>
                  <a:pt x="470" y="2765"/>
                </a:lnTo>
                <a:lnTo>
                  <a:pt x="491" y="2792"/>
                </a:lnTo>
                <a:lnTo>
                  <a:pt x="511" y="2818"/>
                </a:lnTo>
                <a:lnTo>
                  <a:pt x="533" y="2843"/>
                </a:lnTo>
                <a:lnTo>
                  <a:pt x="554" y="2867"/>
                </a:lnTo>
                <a:lnTo>
                  <a:pt x="577" y="2893"/>
                </a:lnTo>
                <a:lnTo>
                  <a:pt x="601" y="2917"/>
                </a:lnTo>
                <a:lnTo>
                  <a:pt x="625" y="2940"/>
                </a:lnTo>
                <a:lnTo>
                  <a:pt x="649" y="2962"/>
                </a:lnTo>
                <a:lnTo>
                  <a:pt x="675" y="2984"/>
                </a:lnTo>
                <a:lnTo>
                  <a:pt x="700" y="3006"/>
                </a:lnTo>
                <a:lnTo>
                  <a:pt x="726" y="3027"/>
                </a:lnTo>
                <a:lnTo>
                  <a:pt x="754" y="3048"/>
                </a:lnTo>
                <a:lnTo>
                  <a:pt x="780" y="3067"/>
                </a:lnTo>
                <a:lnTo>
                  <a:pt x="809" y="3086"/>
                </a:lnTo>
                <a:lnTo>
                  <a:pt x="837" y="3106"/>
                </a:lnTo>
                <a:lnTo>
                  <a:pt x="867" y="3124"/>
                </a:lnTo>
                <a:lnTo>
                  <a:pt x="896" y="3140"/>
                </a:lnTo>
                <a:lnTo>
                  <a:pt x="926" y="3157"/>
                </a:lnTo>
                <a:lnTo>
                  <a:pt x="957" y="3173"/>
                </a:lnTo>
                <a:lnTo>
                  <a:pt x="989" y="3187"/>
                </a:lnTo>
                <a:lnTo>
                  <a:pt x="1020" y="3202"/>
                </a:lnTo>
                <a:lnTo>
                  <a:pt x="1052" y="3215"/>
                </a:lnTo>
                <a:lnTo>
                  <a:pt x="1085" y="3228"/>
                </a:lnTo>
                <a:lnTo>
                  <a:pt x="1117" y="3240"/>
                </a:lnTo>
                <a:lnTo>
                  <a:pt x="1151" y="3252"/>
                </a:lnTo>
                <a:lnTo>
                  <a:pt x="1185" y="3262"/>
                </a:lnTo>
                <a:lnTo>
                  <a:pt x="1219" y="3272"/>
                </a:lnTo>
                <a:lnTo>
                  <a:pt x="1254" y="3281"/>
                </a:lnTo>
                <a:lnTo>
                  <a:pt x="1288" y="3288"/>
                </a:lnTo>
                <a:lnTo>
                  <a:pt x="1323" y="3296"/>
                </a:lnTo>
                <a:lnTo>
                  <a:pt x="1358" y="3302"/>
                </a:lnTo>
                <a:lnTo>
                  <a:pt x="1393" y="3306"/>
                </a:lnTo>
                <a:lnTo>
                  <a:pt x="1427" y="3311"/>
                </a:lnTo>
                <a:lnTo>
                  <a:pt x="1461" y="3315"/>
                </a:lnTo>
                <a:lnTo>
                  <a:pt x="1496" y="3317"/>
                </a:lnTo>
                <a:lnTo>
                  <a:pt x="1531" y="3318"/>
                </a:lnTo>
                <a:lnTo>
                  <a:pt x="1565" y="3320"/>
                </a:lnTo>
                <a:lnTo>
                  <a:pt x="1599" y="3320"/>
                </a:lnTo>
                <a:lnTo>
                  <a:pt x="1633" y="3318"/>
                </a:lnTo>
                <a:lnTo>
                  <a:pt x="1667" y="3316"/>
                </a:lnTo>
                <a:lnTo>
                  <a:pt x="1700" y="3314"/>
                </a:lnTo>
                <a:lnTo>
                  <a:pt x="1734" y="3310"/>
                </a:lnTo>
                <a:lnTo>
                  <a:pt x="1768" y="3306"/>
                </a:lnTo>
                <a:lnTo>
                  <a:pt x="1801" y="3302"/>
                </a:lnTo>
                <a:lnTo>
                  <a:pt x="1834" y="3296"/>
                </a:lnTo>
                <a:lnTo>
                  <a:pt x="1868" y="3288"/>
                </a:lnTo>
                <a:lnTo>
                  <a:pt x="1900" y="3281"/>
                </a:lnTo>
                <a:lnTo>
                  <a:pt x="1933" y="3273"/>
                </a:lnTo>
                <a:lnTo>
                  <a:pt x="1965" y="3264"/>
                </a:lnTo>
                <a:lnTo>
                  <a:pt x="1996" y="3255"/>
                </a:lnTo>
                <a:lnTo>
                  <a:pt x="2029" y="3244"/>
                </a:lnTo>
                <a:lnTo>
                  <a:pt x="2060" y="3233"/>
                </a:lnTo>
                <a:lnTo>
                  <a:pt x="2090" y="3221"/>
                </a:lnTo>
                <a:lnTo>
                  <a:pt x="2121" y="3208"/>
                </a:lnTo>
                <a:lnTo>
                  <a:pt x="2151" y="3195"/>
                </a:lnTo>
                <a:lnTo>
                  <a:pt x="2181" y="3180"/>
                </a:lnTo>
                <a:lnTo>
                  <a:pt x="2212" y="3166"/>
                </a:lnTo>
                <a:lnTo>
                  <a:pt x="2240" y="3150"/>
                </a:lnTo>
                <a:lnTo>
                  <a:pt x="2269" y="3133"/>
                </a:lnTo>
                <a:lnTo>
                  <a:pt x="2298" y="3116"/>
                </a:lnTo>
                <a:lnTo>
                  <a:pt x="2327" y="3100"/>
                </a:lnTo>
                <a:lnTo>
                  <a:pt x="2355" y="3080"/>
                </a:lnTo>
                <a:lnTo>
                  <a:pt x="2381" y="3062"/>
                </a:lnTo>
                <a:lnTo>
                  <a:pt x="2409" y="3042"/>
                </a:lnTo>
                <a:lnTo>
                  <a:pt x="2435" y="3021"/>
                </a:lnTo>
                <a:lnTo>
                  <a:pt x="2460" y="3001"/>
                </a:lnTo>
                <a:lnTo>
                  <a:pt x="2486" y="2979"/>
                </a:lnTo>
                <a:lnTo>
                  <a:pt x="2511" y="2958"/>
                </a:lnTo>
                <a:lnTo>
                  <a:pt x="2535" y="2935"/>
                </a:lnTo>
                <a:lnTo>
                  <a:pt x="2559" y="2911"/>
                </a:lnTo>
                <a:lnTo>
                  <a:pt x="2583" y="2887"/>
                </a:lnTo>
                <a:lnTo>
                  <a:pt x="2606" y="2863"/>
                </a:lnTo>
                <a:lnTo>
                  <a:pt x="2628" y="2837"/>
                </a:lnTo>
                <a:lnTo>
                  <a:pt x="2649" y="2812"/>
                </a:lnTo>
                <a:lnTo>
                  <a:pt x="2671" y="2786"/>
                </a:lnTo>
                <a:lnTo>
                  <a:pt x="2691" y="2758"/>
                </a:lnTo>
                <a:lnTo>
                  <a:pt x="2711" y="2730"/>
                </a:lnTo>
                <a:lnTo>
                  <a:pt x="2730" y="2703"/>
                </a:lnTo>
                <a:lnTo>
                  <a:pt x="2748" y="2674"/>
                </a:lnTo>
                <a:lnTo>
                  <a:pt x="2766" y="2645"/>
                </a:lnTo>
                <a:lnTo>
                  <a:pt x="2783" y="2616"/>
                </a:lnTo>
                <a:lnTo>
                  <a:pt x="2800" y="2586"/>
                </a:lnTo>
                <a:lnTo>
                  <a:pt x="2815" y="2555"/>
                </a:lnTo>
                <a:lnTo>
                  <a:pt x="2831" y="2523"/>
                </a:lnTo>
                <a:lnTo>
                  <a:pt x="2845" y="2492"/>
                </a:lnTo>
                <a:lnTo>
                  <a:pt x="2859" y="2460"/>
                </a:lnTo>
                <a:lnTo>
                  <a:pt x="2872" y="2427"/>
                </a:lnTo>
                <a:lnTo>
                  <a:pt x="2884" y="2395"/>
                </a:lnTo>
                <a:lnTo>
                  <a:pt x="2895" y="2361"/>
                </a:lnTo>
                <a:lnTo>
                  <a:pt x="2905" y="2327"/>
                </a:lnTo>
                <a:lnTo>
                  <a:pt x="2915" y="2292"/>
                </a:lnTo>
                <a:lnTo>
                  <a:pt x="2923" y="2258"/>
                </a:lnTo>
                <a:lnTo>
                  <a:pt x="2932" y="2224"/>
                </a:lnTo>
                <a:lnTo>
                  <a:pt x="2939" y="2189"/>
                </a:lnTo>
                <a:lnTo>
                  <a:pt x="2945" y="2154"/>
                </a:lnTo>
                <a:lnTo>
                  <a:pt x="2950" y="2119"/>
                </a:lnTo>
                <a:lnTo>
                  <a:pt x="2955" y="2084"/>
                </a:lnTo>
                <a:lnTo>
                  <a:pt x="2957" y="2051"/>
                </a:lnTo>
                <a:lnTo>
                  <a:pt x="2960" y="2016"/>
                </a:lnTo>
                <a:lnTo>
                  <a:pt x="2962" y="1981"/>
                </a:lnTo>
                <a:lnTo>
                  <a:pt x="2962" y="1947"/>
                </a:lnTo>
                <a:lnTo>
                  <a:pt x="2962" y="1912"/>
                </a:lnTo>
                <a:lnTo>
                  <a:pt x="2962" y="1879"/>
                </a:lnTo>
                <a:lnTo>
                  <a:pt x="2960" y="1845"/>
                </a:lnTo>
                <a:lnTo>
                  <a:pt x="2957" y="1811"/>
                </a:lnTo>
                <a:lnTo>
                  <a:pt x="2954" y="1778"/>
                </a:lnTo>
                <a:lnTo>
                  <a:pt x="2950" y="1744"/>
                </a:lnTo>
                <a:lnTo>
                  <a:pt x="2944" y="1710"/>
                </a:lnTo>
                <a:lnTo>
                  <a:pt x="2939" y="1678"/>
                </a:lnTo>
                <a:lnTo>
                  <a:pt x="2932" y="1644"/>
                </a:lnTo>
                <a:lnTo>
                  <a:pt x="2925" y="1612"/>
                </a:lnTo>
                <a:lnTo>
                  <a:pt x="2916" y="1579"/>
                </a:lnTo>
                <a:lnTo>
                  <a:pt x="2907" y="1547"/>
                </a:lnTo>
                <a:lnTo>
                  <a:pt x="2897" y="1516"/>
                </a:lnTo>
                <a:lnTo>
                  <a:pt x="2887" y="1483"/>
                </a:lnTo>
                <a:lnTo>
                  <a:pt x="2875" y="1452"/>
                </a:lnTo>
                <a:lnTo>
                  <a:pt x="2863" y="1422"/>
                </a:lnTo>
                <a:lnTo>
                  <a:pt x="2851" y="1390"/>
                </a:lnTo>
                <a:lnTo>
                  <a:pt x="2838" y="1360"/>
                </a:lnTo>
                <a:lnTo>
                  <a:pt x="2824" y="1330"/>
                </a:lnTo>
                <a:lnTo>
                  <a:pt x="2808" y="1300"/>
                </a:lnTo>
                <a:lnTo>
                  <a:pt x="2792" y="1271"/>
                </a:lnTo>
                <a:lnTo>
                  <a:pt x="2777" y="1241"/>
                </a:lnTo>
                <a:lnTo>
                  <a:pt x="2760" y="1214"/>
                </a:lnTo>
                <a:lnTo>
                  <a:pt x="2742" y="1185"/>
                </a:lnTo>
                <a:lnTo>
                  <a:pt x="2724" y="1157"/>
                </a:lnTo>
                <a:lnTo>
                  <a:pt x="2705" y="1131"/>
                </a:lnTo>
                <a:lnTo>
                  <a:pt x="2685" y="1103"/>
                </a:lnTo>
                <a:lnTo>
                  <a:pt x="2665" y="1076"/>
                </a:lnTo>
                <a:lnTo>
                  <a:pt x="2644" y="1051"/>
                </a:lnTo>
                <a:lnTo>
                  <a:pt x="2623" y="1026"/>
                </a:lnTo>
                <a:lnTo>
                  <a:pt x="2600" y="1001"/>
                </a:lnTo>
                <a:lnTo>
                  <a:pt x="2577" y="977"/>
                </a:lnTo>
                <a:lnTo>
                  <a:pt x="2554" y="953"/>
                </a:lnTo>
                <a:lnTo>
                  <a:pt x="2530" y="929"/>
                </a:lnTo>
                <a:lnTo>
                  <a:pt x="2506" y="906"/>
                </a:lnTo>
                <a:lnTo>
                  <a:pt x="2481" y="884"/>
                </a:lnTo>
                <a:lnTo>
                  <a:pt x="2454" y="862"/>
                </a:lnTo>
                <a:lnTo>
                  <a:pt x="2428" y="841"/>
                </a:lnTo>
                <a:lnTo>
                  <a:pt x="2402" y="820"/>
                </a:lnTo>
                <a:lnTo>
                  <a:pt x="2374" y="801"/>
                </a:lnTo>
                <a:lnTo>
                  <a:pt x="2346" y="782"/>
                </a:lnTo>
                <a:lnTo>
                  <a:pt x="2317" y="764"/>
                </a:lnTo>
                <a:lnTo>
                  <a:pt x="2289" y="746"/>
                </a:lnTo>
                <a:lnTo>
                  <a:pt x="2258" y="728"/>
                </a:lnTo>
                <a:lnTo>
                  <a:pt x="2228" y="712"/>
                </a:lnTo>
                <a:lnTo>
                  <a:pt x="2198" y="696"/>
                </a:lnTo>
                <a:lnTo>
                  <a:pt x="2167" y="681"/>
                </a:lnTo>
                <a:lnTo>
                  <a:pt x="2136" y="666"/>
                </a:lnTo>
                <a:lnTo>
                  <a:pt x="2103" y="653"/>
                </a:lnTo>
                <a:lnTo>
                  <a:pt x="2071" y="640"/>
                </a:lnTo>
                <a:lnTo>
                  <a:pt x="2038" y="628"/>
                </a:lnTo>
                <a:lnTo>
                  <a:pt x="2005" y="617"/>
                </a:lnTo>
                <a:lnTo>
                  <a:pt x="1970" y="606"/>
                </a:lnTo>
                <a:lnTo>
                  <a:pt x="1936" y="597"/>
                </a:lnTo>
                <a:close/>
                <a:moveTo>
                  <a:pt x="1518" y="1970"/>
                </a:moveTo>
                <a:lnTo>
                  <a:pt x="967" y="1822"/>
                </a:lnTo>
                <a:lnTo>
                  <a:pt x="949" y="1900"/>
                </a:lnTo>
                <a:lnTo>
                  <a:pt x="932" y="1979"/>
                </a:lnTo>
                <a:lnTo>
                  <a:pt x="919" y="2054"/>
                </a:lnTo>
                <a:lnTo>
                  <a:pt x="907" y="2129"/>
                </a:lnTo>
                <a:lnTo>
                  <a:pt x="897" y="2202"/>
                </a:lnTo>
                <a:lnTo>
                  <a:pt x="889" y="2274"/>
                </a:lnTo>
                <a:lnTo>
                  <a:pt x="884" y="2344"/>
                </a:lnTo>
                <a:lnTo>
                  <a:pt x="880" y="2414"/>
                </a:lnTo>
                <a:lnTo>
                  <a:pt x="1365" y="2543"/>
                </a:lnTo>
                <a:lnTo>
                  <a:pt x="1518" y="1970"/>
                </a:lnTo>
                <a:close/>
                <a:moveTo>
                  <a:pt x="2162" y="2142"/>
                </a:moveTo>
                <a:lnTo>
                  <a:pt x="1611" y="1995"/>
                </a:lnTo>
                <a:lnTo>
                  <a:pt x="1458" y="2568"/>
                </a:lnTo>
                <a:lnTo>
                  <a:pt x="1942" y="2697"/>
                </a:lnTo>
                <a:lnTo>
                  <a:pt x="1973" y="2636"/>
                </a:lnTo>
                <a:lnTo>
                  <a:pt x="2005" y="2573"/>
                </a:lnTo>
                <a:lnTo>
                  <a:pt x="2034" y="2507"/>
                </a:lnTo>
                <a:lnTo>
                  <a:pt x="2061" y="2438"/>
                </a:lnTo>
                <a:lnTo>
                  <a:pt x="2089" y="2367"/>
                </a:lnTo>
                <a:lnTo>
                  <a:pt x="2114" y="2295"/>
                </a:lnTo>
                <a:lnTo>
                  <a:pt x="2139" y="2219"/>
                </a:lnTo>
                <a:lnTo>
                  <a:pt x="2162" y="2142"/>
                </a:lnTo>
                <a:close/>
                <a:moveTo>
                  <a:pt x="1636" y="1902"/>
                </a:moveTo>
                <a:lnTo>
                  <a:pt x="2186" y="2050"/>
                </a:lnTo>
                <a:lnTo>
                  <a:pt x="2198" y="2003"/>
                </a:lnTo>
                <a:lnTo>
                  <a:pt x="2209" y="1956"/>
                </a:lnTo>
                <a:lnTo>
                  <a:pt x="2219" y="1909"/>
                </a:lnTo>
                <a:lnTo>
                  <a:pt x="2228" y="1863"/>
                </a:lnTo>
                <a:lnTo>
                  <a:pt x="2244" y="1772"/>
                </a:lnTo>
                <a:lnTo>
                  <a:pt x="2256" y="1683"/>
                </a:lnTo>
                <a:lnTo>
                  <a:pt x="2266" y="1596"/>
                </a:lnTo>
                <a:lnTo>
                  <a:pt x="2273" y="1512"/>
                </a:lnTo>
                <a:lnTo>
                  <a:pt x="2275" y="1430"/>
                </a:lnTo>
                <a:lnTo>
                  <a:pt x="2276" y="1351"/>
                </a:lnTo>
                <a:lnTo>
                  <a:pt x="1817" y="1227"/>
                </a:lnTo>
                <a:lnTo>
                  <a:pt x="1636" y="1902"/>
                </a:lnTo>
                <a:close/>
                <a:moveTo>
                  <a:pt x="992" y="1730"/>
                </a:moveTo>
                <a:lnTo>
                  <a:pt x="1543" y="1878"/>
                </a:lnTo>
                <a:lnTo>
                  <a:pt x="1723" y="1203"/>
                </a:lnTo>
                <a:lnTo>
                  <a:pt x="1264" y="1079"/>
                </a:lnTo>
                <a:lnTo>
                  <a:pt x="1225" y="1149"/>
                </a:lnTo>
                <a:lnTo>
                  <a:pt x="1187" y="1221"/>
                </a:lnTo>
                <a:lnTo>
                  <a:pt x="1151" y="1298"/>
                </a:lnTo>
                <a:lnTo>
                  <a:pt x="1115" y="1377"/>
                </a:lnTo>
                <a:lnTo>
                  <a:pt x="1081" y="1460"/>
                </a:lnTo>
                <a:lnTo>
                  <a:pt x="1050" y="1547"/>
                </a:lnTo>
                <a:lnTo>
                  <a:pt x="1034" y="1591"/>
                </a:lnTo>
                <a:lnTo>
                  <a:pt x="1020" y="1637"/>
                </a:lnTo>
                <a:lnTo>
                  <a:pt x="1005" y="1683"/>
                </a:lnTo>
                <a:lnTo>
                  <a:pt x="992" y="1730"/>
                </a:lnTo>
                <a:close/>
                <a:moveTo>
                  <a:pt x="427" y="1578"/>
                </a:moveTo>
                <a:lnTo>
                  <a:pt x="900" y="1704"/>
                </a:lnTo>
                <a:lnTo>
                  <a:pt x="926" y="1615"/>
                </a:lnTo>
                <a:lnTo>
                  <a:pt x="955" y="1529"/>
                </a:lnTo>
                <a:lnTo>
                  <a:pt x="986" y="1443"/>
                </a:lnTo>
                <a:lnTo>
                  <a:pt x="1019" y="1360"/>
                </a:lnTo>
                <a:lnTo>
                  <a:pt x="1053" y="1280"/>
                </a:lnTo>
                <a:lnTo>
                  <a:pt x="1091" y="1202"/>
                </a:lnTo>
                <a:lnTo>
                  <a:pt x="1129" y="1126"/>
                </a:lnTo>
                <a:lnTo>
                  <a:pt x="1169" y="1054"/>
                </a:lnTo>
                <a:lnTo>
                  <a:pt x="859" y="971"/>
                </a:lnTo>
                <a:lnTo>
                  <a:pt x="884" y="951"/>
                </a:lnTo>
                <a:lnTo>
                  <a:pt x="910" y="933"/>
                </a:lnTo>
                <a:lnTo>
                  <a:pt x="938" y="917"/>
                </a:lnTo>
                <a:lnTo>
                  <a:pt x="966" y="900"/>
                </a:lnTo>
                <a:lnTo>
                  <a:pt x="1221" y="968"/>
                </a:lnTo>
                <a:lnTo>
                  <a:pt x="1259" y="908"/>
                </a:lnTo>
                <a:lnTo>
                  <a:pt x="1300" y="852"/>
                </a:lnTo>
                <a:lnTo>
                  <a:pt x="1341" y="799"/>
                </a:lnTo>
                <a:lnTo>
                  <a:pt x="1383" y="749"/>
                </a:lnTo>
                <a:lnTo>
                  <a:pt x="1419" y="743"/>
                </a:lnTo>
                <a:lnTo>
                  <a:pt x="1456" y="740"/>
                </a:lnTo>
                <a:lnTo>
                  <a:pt x="1494" y="736"/>
                </a:lnTo>
                <a:lnTo>
                  <a:pt x="1531" y="735"/>
                </a:lnTo>
                <a:lnTo>
                  <a:pt x="1503" y="761"/>
                </a:lnTo>
                <a:lnTo>
                  <a:pt x="1477" y="789"/>
                </a:lnTo>
                <a:lnTo>
                  <a:pt x="1449" y="819"/>
                </a:lnTo>
                <a:lnTo>
                  <a:pt x="1423" y="850"/>
                </a:lnTo>
                <a:lnTo>
                  <a:pt x="1396" y="884"/>
                </a:lnTo>
                <a:lnTo>
                  <a:pt x="1370" y="919"/>
                </a:lnTo>
                <a:lnTo>
                  <a:pt x="1343" y="955"/>
                </a:lnTo>
                <a:lnTo>
                  <a:pt x="1317" y="993"/>
                </a:lnTo>
                <a:lnTo>
                  <a:pt x="1749" y="1109"/>
                </a:lnTo>
                <a:lnTo>
                  <a:pt x="1841" y="764"/>
                </a:lnTo>
                <a:lnTo>
                  <a:pt x="1884" y="775"/>
                </a:lnTo>
                <a:lnTo>
                  <a:pt x="1934" y="789"/>
                </a:lnTo>
                <a:lnTo>
                  <a:pt x="1841" y="1134"/>
                </a:lnTo>
                <a:lnTo>
                  <a:pt x="2273" y="1250"/>
                </a:lnTo>
                <a:lnTo>
                  <a:pt x="2269" y="1204"/>
                </a:lnTo>
                <a:lnTo>
                  <a:pt x="2266" y="1159"/>
                </a:lnTo>
                <a:lnTo>
                  <a:pt x="2260" y="1117"/>
                </a:lnTo>
                <a:lnTo>
                  <a:pt x="2254" y="1075"/>
                </a:lnTo>
                <a:lnTo>
                  <a:pt x="2246" y="1034"/>
                </a:lnTo>
                <a:lnTo>
                  <a:pt x="2238" y="996"/>
                </a:lnTo>
                <a:lnTo>
                  <a:pt x="2230" y="959"/>
                </a:lnTo>
                <a:lnTo>
                  <a:pt x="2219" y="921"/>
                </a:lnTo>
                <a:lnTo>
                  <a:pt x="2250" y="943"/>
                </a:lnTo>
                <a:lnTo>
                  <a:pt x="2281" y="965"/>
                </a:lnTo>
                <a:lnTo>
                  <a:pt x="2311" y="986"/>
                </a:lnTo>
                <a:lnTo>
                  <a:pt x="2340" y="1010"/>
                </a:lnTo>
                <a:lnTo>
                  <a:pt x="2351" y="1073"/>
                </a:lnTo>
                <a:lnTo>
                  <a:pt x="2359" y="1138"/>
                </a:lnTo>
                <a:lnTo>
                  <a:pt x="2365" y="1206"/>
                </a:lnTo>
                <a:lnTo>
                  <a:pt x="2370" y="1276"/>
                </a:lnTo>
                <a:lnTo>
                  <a:pt x="2618" y="1342"/>
                </a:lnTo>
                <a:lnTo>
                  <a:pt x="2634" y="1370"/>
                </a:lnTo>
                <a:lnTo>
                  <a:pt x="2648" y="1399"/>
                </a:lnTo>
                <a:lnTo>
                  <a:pt x="2663" y="1428"/>
                </a:lnTo>
                <a:lnTo>
                  <a:pt x="2676" y="1458"/>
                </a:lnTo>
                <a:lnTo>
                  <a:pt x="2372" y="1376"/>
                </a:lnTo>
                <a:lnTo>
                  <a:pt x="2370" y="1459"/>
                </a:lnTo>
                <a:lnTo>
                  <a:pt x="2365" y="1543"/>
                </a:lnTo>
                <a:lnTo>
                  <a:pt x="2358" y="1629"/>
                </a:lnTo>
                <a:lnTo>
                  <a:pt x="2349" y="1716"/>
                </a:lnTo>
                <a:lnTo>
                  <a:pt x="2335" y="1805"/>
                </a:lnTo>
                <a:lnTo>
                  <a:pt x="2320" y="1894"/>
                </a:lnTo>
                <a:lnTo>
                  <a:pt x="2301" y="1985"/>
                </a:lnTo>
                <a:lnTo>
                  <a:pt x="2280" y="2075"/>
                </a:lnTo>
                <a:lnTo>
                  <a:pt x="2744" y="2199"/>
                </a:lnTo>
                <a:lnTo>
                  <a:pt x="2733" y="2246"/>
                </a:lnTo>
                <a:lnTo>
                  <a:pt x="2720" y="2292"/>
                </a:lnTo>
                <a:lnTo>
                  <a:pt x="2255" y="2167"/>
                </a:lnTo>
                <a:lnTo>
                  <a:pt x="2232" y="2242"/>
                </a:lnTo>
                <a:lnTo>
                  <a:pt x="2209" y="2315"/>
                </a:lnTo>
                <a:lnTo>
                  <a:pt x="2184" y="2388"/>
                </a:lnTo>
                <a:lnTo>
                  <a:pt x="2157" y="2457"/>
                </a:lnTo>
                <a:lnTo>
                  <a:pt x="2129" y="2526"/>
                </a:lnTo>
                <a:lnTo>
                  <a:pt x="2100" y="2593"/>
                </a:lnTo>
                <a:lnTo>
                  <a:pt x="2068" y="2659"/>
                </a:lnTo>
                <a:lnTo>
                  <a:pt x="2037" y="2722"/>
                </a:lnTo>
                <a:lnTo>
                  <a:pt x="2390" y="2817"/>
                </a:lnTo>
                <a:lnTo>
                  <a:pt x="2367" y="2836"/>
                </a:lnTo>
                <a:lnTo>
                  <a:pt x="2345" y="2855"/>
                </a:lnTo>
                <a:lnTo>
                  <a:pt x="2299" y="2891"/>
                </a:lnTo>
                <a:lnTo>
                  <a:pt x="1989" y="2810"/>
                </a:lnTo>
                <a:lnTo>
                  <a:pt x="1964" y="2853"/>
                </a:lnTo>
                <a:lnTo>
                  <a:pt x="1939" y="2895"/>
                </a:lnTo>
                <a:lnTo>
                  <a:pt x="1912" y="2936"/>
                </a:lnTo>
                <a:lnTo>
                  <a:pt x="1884" y="2976"/>
                </a:lnTo>
                <a:lnTo>
                  <a:pt x="1857" y="3014"/>
                </a:lnTo>
                <a:lnTo>
                  <a:pt x="1829" y="3050"/>
                </a:lnTo>
                <a:lnTo>
                  <a:pt x="1801" y="3085"/>
                </a:lnTo>
                <a:lnTo>
                  <a:pt x="1773" y="3119"/>
                </a:lnTo>
                <a:lnTo>
                  <a:pt x="1735" y="3125"/>
                </a:lnTo>
                <a:lnTo>
                  <a:pt x="1699" y="3130"/>
                </a:lnTo>
                <a:lnTo>
                  <a:pt x="1661" y="3133"/>
                </a:lnTo>
                <a:lnTo>
                  <a:pt x="1623" y="3134"/>
                </a:lnTo>
                <a:lnTo>
                  <a:pt x="1658" y="3101"/>
                </a:lnTo>
                <a:lnTo>
                  <a:pt x="1693" y="3063"/>
                </a:lnTo>
                <a:lnTo>
                  <a:pt x="1728" y="3024"/>
                </a:lnTo>
                <a:lnTo>
                  <a:pt x="1762" y="2980"/>
                </a:lnTo>
                <a:lnTo>
                  <a:pt x="1795" y="2936"/>
                </a:lnTo>
                <a:lnTo>
                  <a:pt x="1829" y="2888"/>
                </a:lnTo>
                <a:lnTo>
                  <a:pt x="1862" y="2837"/>
                </a:lnTo>
                <a:lnTo>
                  <a:pt x="1894" y="2784"/>
                </a:lnTo>
                <a:lnTo>
                  <a:pt x="1432" y="2661"/>
                </a:lnTo>
                <a:lnTo>
                  <a:pt x="1313" y="3107"/>
                </a:lnTo>
                <a:lnTo>
                  <a:pt x="1263" y="3095"/>
                </a:lnTo>
                <a:lnTo>
                  <a:pt x="1221" y="3083"/>
                </a:lnTo>
                <a:lnTo>
                  <a:pt x="1340" y="2635"/>
                </a:lnTo>
                <a:lnTo>
                  <a:pt x="879" y="2513"/>
                </a:lnTo>
                <a:lnTo>
                  <a:pt x="880" y="2575"/>
                </a:lnTo>
                <a:lnTo>
                  <a:pt x="883" y="2635"/>
                </a:lnTo>
                <a:lnTo>
                  <a:pt x="889" y="2694"/>
                </a:lnTo>
                <a:lnTo>
                  <a:pt x="895" y="2751"/>
                </a:lnTo>
                <a:lnTo>
                  <a:pt x="903" y="2805"/>
                </a:lnTo>
                <a:lnTo>
                  <a:pt x="913" y="2857"/>
                </a:lnTo>
                <a:lnTo>
                  <a:pt x="925" y="2907"/>
                </a:lnTo>
                <a:lnTo>
                  <a:pt x="938" y="2954"/>
                </a:lnTo>
                <a:lnTo>
                  <a:pt x="907" y="2934"/>
                </a:lnTo>
                <a:lnTo>
                  <a:pt x="875" y="2912"/>
                </a:lnTo>
                <a:lnTo>
                  <a:pt x="847" y="2890"/>
                </a:lnTo>
                <a:lnTo>
                  <a:pt x="817" y="2867"/>
                </a:lnTo>
                <a:lnTo>
                  <a:pt x="809" y="2824"/>
                </a:lnTo>
                <a:lnTo>
                  <a:pt x="802" y="2778"/>
                </a:lnTo>
                <a:lnTo>
                  <a:pt x="796" y="2733"/>
                </a:lnTo>
                <a:lnTo>
                  <a:pt x="791" y="2686"/>
                </a:lnTo>
                <a:lnTo>
                  <a:pt x="788" y="2638"/>
                </a:lnTo>
                <a:lnTo>
                  <a:pt x="785" y="2588"/>
                </a:lnTo>
                <a:lnTo>
                  <a:pt x="783" y="2538"/>
                </a:lnTo>
                <a:lnTo>
                  <a:pt x="783" y="2487"/>
                </a:lnTo>
                <a:lnTo>
                  <a:pt x="468" y="2403"/>
                </a:lnTo>
                <a:lnTo>
                  <a:pt x="446" y="2349"/>
                </a:lnTo>
                <a:lnTo>
                  <a:pt x="427" y="2292"/>
                </a:lnTo>
                <a:lnTo>
                  <a:pt x="785" y="2389"/>
                </a:lnTo>
                <a:lnTo>
                  <a:pt x="790" y="2318"/>
                </a:lnTo>
                <a:lnTo>
                  <a:pt x="796" y="2246"/>
                </a:lnTo>
                <a:lnTo>
                  <a:pt x="805" y="2172"/>
                </a:lnTo>
                <a:lnTo>
                  <a:pt x="814" y="2099"/>
                </a:lnTo>
                <a:lnTo>
                  <a:pt x="826" y="2024"/>
                </a:lnTo>
                <a:lnTo>
                  <a:pt x="841" y="1949"/>
                </a:lnTo>
                <a:lnTo>
                  <a:pt x="856" y="1873"/>
                </a:lnTo>
                <a:lnTo>
                  <a:pt x="874" y="1797"/>
                </a:lnTo>
                <a:lnTo>
                  <a:pt x="403" y="1671"/>
                </a:lnTo>
                <a:lnTo>
                  <a:pt x="414" y="1624"/>
                </a:lnTo>
                <a:lnTo>
                  <a:pt x="427" y="1578"/>
                </a:lnTo>
                <a:close/>
                <a:moveTo>
                  <a:pt x="1162" y="4203"/>
                </a:moveTo>
                <a:lnTo>
                  <a:pt x="1993" y="4203"/>
                </a:lnTo>
                <a:lnTo>
                  <a:pt x="2023" y="4204"/>
                </a:lnTo>
                <a:lnTo>
                  <a:pt x="2052" y="4207"/>
                </a:lnTo>
                <a:lnTo>
                  <a:pt x="2079" y="4212"/>
                </a:lnTo>
                <a:lnTo>
                  <a:pt x="2106" y="4221"/>
                </a:lnTo>
                <a:lnTo>
                  <a:pt x="2131" y="4230"/>
                </a:lnTo>
                <a:lnTo>
                  <a:pt x="2156" y="4242"/>
                </a:lnTo>
                <a:lnTo>
                  <a:pt x="2179" y="4257"/>
                </a:lnTo>
                <a:lnTo>
                  <a:pt x="2202" y="4273"/>
                </a:lnTo>
                <a:lnTo>
                  <a:pt x="2225" y="4292"/>
                </a:lnTo>
                <a:lnTo>
                  <a:pt x="2245" y="4312"/>
                </a:lnTo>
                <a:lnTo>
                  <a:pt x="2266" y="4335"/>
                </a:lnTo>
                <a:lnTo>
                  <a:pt x="2284" y="4359"/>
                </a:lnTo>
                <a:lnTo>
                  <a:pt x="2302" y="4385"/>
                </a:lnTo>
                <a:lnTo>
                  <a:pt x="2320" y="4414"/>
                </a:lnTo>
                <a:lnTo>
                  <a:pt x="2335" y="4444"/>
                </a:lnTo>
                <a:lnTo>
                  <a:pt x="2351" y="4478"/>
                </a:lnTo>
                <a:lnTo>
                  <a:pt x="2495" y="4763"/>
                </a:lnTo>
                <a:lnTo>
                  <a:pt x="659" y="4763"/>
                </a:lnTo>
                <a:lnTo>
                  <a:pt x="803" y="4478"/>
                </a:lnTo>
                <a:lnTo>
                  <a:pt x="819" y="4444"/>
                </a:lnTo>
                <a:lnTo>
                  <a:pt x="835" y="4414"/>
                </a:lnTo>
                <a:lnTo>
                  <a:pt x="853" y="4385"/>
                </a:lnTo>
                <a:lnTo>
                  <a:pt x="871" y="4359"/>
                </a:lnTo>
                <a:lnTo>
                  <a:pt x="890" y="4335"/>
                </a:lnTo>
                <a:lnTo>
                  <a:pt x="909" y="4312"/>
                </a:lnTo>
                <a:lnTo>
                  <a:pt x="931" y="4292"/>
                </a:lnTo>
                <a:lnTo>
                  <a:pt x="952" y="4273"/>
                </a:lnTo>
                <a:lnTo>
                  <a:pt x="975" y="4257"/>
                </a:lnTo>
                <a:lnTo>
                  <a:pt x="998" y="4242"/>
                </a:lnTo>
                <a:lnTo>
                  <a:pt x="1023" y="4230"/>
                </a:lnTo>
                <a:lnTo>
                  <a:pt x="1049" y="4221"/>
                </a:lnTo>
                <a:lnTo>
                  <a:pt x="1076" y="4212"/>
                </a:lnTo>
                <a:lnTo>
                  <a:pt x="1104" y="4207"/>
                </a:lnTo>
                <a:lnTo>
                  <a:pt x="1132" y="4204"/>
                </a:lnTo>
                <a:lnTo>
                  <a:pt x="1162" y="4203"/>
                </a:lnTo>
                <a:close/>
                <a:moveTo>
                  <a:pt x="1915" y="4299"/>
                </a:moveTo>
                <a:lnTo>
                  <a:pt x="1915" y="4299"/>
                </a:lnTo>
                <a:lnTo>
                  <a:pt x="1820" y="4336"/>
                </a:lnTo>
                <a:lnTo>
                  <a:pt x="1699" y="4382"/>
                </a:lnTo>
                <a:lnTo>
                  <a:pt x="1563" y="4431"/>
                </a:lnTo>
                <a:lnTo>
                  <a:pt x="1417" y="4483"/>
                </a:lnTo>
                <a:lnTo>
                  <a:pt x="1123" y="4584"/>
                </a:lnTo>
                <a:lnTo>
                  <a:pt x="880" y="4667"/>
                </a:lnTo>
                <a:lnTo>
                  <a:pt x="2339" y="4667"/>
                </a:lnTo>
                <a:lnTo>
                  <a:pt x="2264" y="4519"/>
                </a:lnTo>
                <a:lnTo>
                  <a:pt x="2251" y="4490"/>
                </a:lnTo>
                <a:lnTo>
                  <a:pt x="2237" y="4464"/>
                </a:lnTo>
                <a:lnTo>
                  <a:pt x="2222" y="4439"/>
                </a:lnTo>
                <a:lnTo>
                  <a:pt x="2208" y="4418"/>
                </a:lnTo>
                <a:lnTo>
                  <a:pt x="2192" y="4397"/>
                </a:lnTo>
                <a:lnTo>
                  <a:pt x="2177" y="4379"/>
                </a:lnTo>
                <a:lnTo>
                  <a:pt x="2161" y="4364"/>
                </a:lnTo>
                <a:lnTo>
                  <a:pt x="2144" y="4349"/>
                </a:lnTo>
                <a:lnTo>
                  <a:pt x="2126" y="4337"/>
                </a:lnTo>
                <a:lnTo>
                  <a:pt x="2109" y="4326"/>
                </a:lnTo>
                <a:lnTo>
                  <a:pt x="2091" y="4318"/>
                </a:lnTo>
                <a:lnTo>
                  <a:pt x="2072" y="4311"/>
                </a:lnTo>
                <a:lnTo>
                  <a:pt x="2053" y="4306"/>
                </a:lnTo>
                <a:lnTo>
                  <a:pt x="2034" y="4302"/>
                </a:lnTo>
                <a:lnTo>
                  <a:pt x="2013" y="4300"/>
                </a:lnTo>
                <a:lnTo>
                  <a:pt x="1993" y="4299"/>
                </a:lnTo>
                <a:lnTo>
                  <a:pt x="1915" y="4299"/>
                </a:lnTo>
                <a:close/>
              </a:path>
            </a:pathLst>
          </a:custGeom>
          <a:solidFill>
            <a:schemeClr val="accent4"/>
          </a:solidFill>
          <a:ln w="9525">
            <a:noFill/>
            <a:round/>
            <a:headEnd/>
            <a:tailEnd/>
          </a:ln>
        </p:spPr>
        <p:txBody>
          <a:bodyPr/>
          <a:lstStyle/>
          <a:p>
            <a:endParaRPr lang="de-DE" sz="1799"/>
          </a:p>
        </p:txBody>
      </p:sp>
      <p:pic>
        <p:nvPicPr>
          <p:cNvPr id="14" name="Graphic 13" descr="Decision chart">
            <a:extLst>
              <a:ext uri="{FF2B5EF4-FFF2-40B4-BE49-F238E27FC236}">
                <a16:creationId xmlns:a16="http://schemas.microsoft.com/office/drawing/2014/main" xmlns="" id="{9FE990CC-FF44-485A-9B58-DF55073A87D1}"/>
              </a:ext>
            </a:extLst>
          </p:cNvPr>
          <p:cNvPicPr>
            <a:picLocks noChangeAspect="1"/>
          </p:cNvPicPr>
          <p:nvPr/>
        </p:nvPicPr>
        <p:blipFill>
          <a:blip r:embed="rId2" cstate="print">
            <a:extLst>
              <a:ext uri="{28A0092B-C50C-407E-A947-70E740481C1C}">
                <a14:useLocalDpi xmlns:a14="http://schemas.microsoft.com/office/drawing/2010/main" xmlns="" val="0"/>
              </a:ext>
              <a:ext uri="{96DAC541-7B7A-43D3-8B79-37D633B846F1}">
                <asvg:svgBlip xmlns:asvg="http://schemas.microsoft.com/office/drawing/2016/SVG/main" xmlns="" r:embed="rId3"/>
              </a:ext>
            </a:extLst>
          </a:blip>
          <a:stretch>
            <a:fillRect/>
          </a:stretch>
        </p:blipFill>
        <p:spPr>
          <a:xfrm>
            <a:off x="561753" y="2057896"/>
            <a:ext cx="796510" cy="796510"/>
          </a:xfrm>
          <a:prstGeom prst="rect">
            <a:avLst/>
          </a:prstGeom>
          <a:solidFill>
            <a:schemeClr val="accent4"/>
          </a:solidFill>
        </p:spPr>
      </p:pic>
      <p:sp>
        <p:nvSpPr>
          <p:cNvPr id="18" name="Rectangle 17"/>
          <p:cNvSpPr/>
          <p:nvPr/>
        </p:nvSpPr>
        <p:spPr>
          <a:xfrm>
            <a:off x="2431473" y="392661"/>
            <a:ext cx="9361488" cy="523220"/>
          </a:xfrm>
          <a:prstGeom prst="rect">
            <a:avLst/>
          </a:prstGeom>
        </p:spPr>
        <p:txBody>
          <a:bodyPr wrap="square">
            <a:spAutoFit/>
          </a:bodyPr>
          <a:lstStyle/>
          <a:p>
            <a:pPr algn="ctr"/>
            <a:r>
              <a:rPr lang="en-US" sz="2800" b="1" dirty="0" smtClean="0">
                <a:solidFill>
                  <a:srgbClr val="0070C0"/>
                </a:solidFill>
                <a:latin typeface="Helvetica" panose="020B0604020202020204" pitchFamily="34" charset="0"/>
                <a:ea typeface="Calibri" panose="020F0502020204030204" pitchFamily="34" charset="0"/>
              </a:rPr>
              <a:t>W</a:t>
            </a:r>
            <a:r>
              <a:rPr lang="en-US" sz="2000" b="1" dirty="0" smtClean="0">
                <a:solidFill>
                  <a:srgbClr val="454545"/>
                </a:solidFill>
                <a:latin typeface="Helvetica" panose="020B0604020202020204" pitchFamily="34" charset="0"/>
                <a:ea typeface="Calibri" panose="020F0502020204030204" pitchFamily="34" charset="0"/>
              </a:rPr>
              <a:t>ater </a:t>
            </a:r>
            <a:r>
              <a:rPr lang="en-US" sz="2800" b="1" dirty="0">
                <a:solidFill>
                  <a:srgbClr val="0070C0"/>
                </a:solidFill>
                <a:latin typeface="Helvetica" panose="020B0604020202020204" pitchFamily="34" charset="0"/>
                <a:ea typeface="Calibri" panose="020F0502020204030204" pitchFamily="34" charset="0"/>
              </a:rPr>
              <a:t>I</a:t>
            </a:r>
            <a:r>
              <a:rPr lang="en-US" sz="2000" b="1" dirty="0">
                <a:solidFill>
                  <a:srgbClr val="454545"/>
                </a:solidFill>
                <a:latin typeface="Helvetica" panose="020B0604020202020204" pitchFamily="34" charset="0"/>
                <a:ea typeface="Calibri" panose="020F0502020204030204" pitchFamily="34" charset="0"/>
              </a:rPr>
              <a:t>nformation </a:t>
            </a:r>
            <a:r>
              <a:rPr lang="en-US" sz="2800" b="1" dirty="0">
                <a:solidFill>
                  <a:srgbClr val="0070C0"/>
                </a:solidFill>
                <a:latin typeface="Helvetica" panose="020B0604020202020204" pitchFamily="34" charset="0"/>
                <a:ea typeface="Calibri" panose="020F0502020204030204" pitchFamily="34" charset="0"/>
              </a:rPr>
              <a:t>M</a:t>
            </a:r>
            <a:r>
              <a:rPr lang="en-US" sz="2000" b="1" dirty="0">
                <a:solidFill>
                  <a:srgbClr val="454545"/>
                </a:solidFill>
                <a:latin typeface="Helvetica" panose="020B0604020202020204" pitchFamily="34" charset="0"/>
                <a:ea typeface="Calibri" panose="020F0502020204030204" pitchFamily="34" charset="0"/>
              </a:rPr>
              <a:t>anagement </a:t>
            </a:r>
            <a:r>
              <a:rPr lang="en-US" sz="2800" b="1" dirty="0">
                <a:solidFill>
                  <a:srgbClr val="0070C0"/>
                </a:solidFill>
                <a:latin typeface="Helvetica" panose="020B0604020202020204" pitchFamily="34" charset="0"/>
                <a:ea typeface="Calibri" panose="020F0502020204030204" pitchFamily="34" charset="0"/>
              </a:rPr>
              <a:t>S</a:t>
            </a:r>
            <a:r>
              <a:rPr lang="en-US" sz="2000" b="1" dirty="0">
                <a:solidFill>
                  <a:srgbClr val="454545"/>
                </a:solidFill>
                <a:latin typeface="Helvetica" panose="020B0604020202020204" pitchFamily="34" charset="0"/>
                <a:ea typeface="Calibri" panose="020F0502020204030204" pitchFamily="34" charset="0"/>
              </a:rPr>
              <a:t>ystem</a:t>
            </a:r>
          </a:p>
        </p:txBody>
      </p:sp>
      <p:pic>
        <p:nvPicPr>
          <p:cNvPr id="24" name="Picture 23" descr="IndianEmblem"/>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417374" y="317759"/>
            <a:ext cx="375587" cy="586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25" name="Picture 24">
            <a:extLst>
              <a:ext uri="{FF2B5EF4-FFF2-40B4-BE49-F238E27FC236}">
                <a16:creationId xmlns:a16="http://schemas.microsoft.com/office/drawing/2014/main" xmlns="" id="{6D0CC503-F8F2-4DBD-9BF1-40E55CA7740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10215953" y="261257"/>
            <a:ext cx="981617" cy="770709"/>
          </a:xfrm>
          <a:prstGeom prst="rect">
            <a:avLst/>
          </a:prstGeom>
        </p:spPr>
      </p:pic>
    </p:spTree>
    <p:extLst>
      <p:ext uri="{BB962C8B-B14F-4D97-AF65-F5344CB8AC3E}">
        <p14:creationId xmlns:p14="http://schemas.microsoft.com/office/powerpoint/2010/main" xmlns="" val="2785981540"/>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4243" y="387927"/>
            <a:ext cx="9998082" cy="809048"/>
          </a:xfrm>
        </p:spPr>
        <p:txBody>
          <a:bodyPr>
            <a:normAutofit/>
          </a:bodyPr>
          <a:lstStyle/>
          <a:p>
            <a:r>
              <a:rPr lang="en-IN" sz="2400" b="1" dirty="0" smtClean="0">
                <a:latin typeface="Arial" panose="020B0604020202020204" pitchFamily="34" charset="0"/>
                <a:cs typeface="Arial" panose="020B0604020202020204" pitchFamily="34" charset="0"/>
              </a:rPr>
              <a:t>Data View Management</a:t>
            </a:r>
            <a:endParaRPr lang="en-IN" sz="2400" b="1"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311467" y="148441"/>
            <a:ext cx="460314" cy="664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pic>
        <p:nvPicPr>
          <p:cNvPr id="16387" name="Picture 3"/>
          <p:cNvPicPr>
            <a:picLocks noChangeAspect="1" noChangeArrowheads="1"/>
          </p:cNvPicPr>
          <p:nvPr/>
        </p:nvPicPr>
        <p:blipFill>
          <a:blip r:embed="rId4"/>
          <a:srcRect/>
          <a:stretch>
            <a:fillRect/>
          </a:stretch>
        </p:blipFill>
        <p:spPr bwMode="auto">
          <a:xfrm>
            <a:off x="640080" y="1260016"/>
            <a:ext cx="10580914" cy="5168135"/>
          </a:xfrm>
          <a:prstGeom prst="rect">
            <a:avLst/>
          </a:prstGeom>
          <a:noFill/>
          <a:ln w="9525">
            <a:noFill/>
            <a:miter lim="800000"/>
            <a:headEnd/>
            <a:tailEnd/>
          </a:ln>
          <a:effectLst/>
        </p:spPr>
      </p:pic>
    </p:spTree>
    <p:extLst>
      <p:ext uri="{BB962C8B-B14F-4D97-AF65-F5344CB8AC3E}">
        <p14:creationId xmlns:p14="http://schemas.microsoft.com/office/powerpoint/2010/main" xmlns="" val="24794372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4243" y="387927"/>
            <a:ext cx="9998082" cy="809048"/>
          </a:xfrm>
        </p:spPr>
        <p:txBody>
          <a:bodyPr>
            <a:normAutofit/>
          </a:bodyPr>
          <a:lstStyle/>
          <a:p>
            <a:r>
              <a:rPr lang="en-IN" sz="2400" dirty="0" smtClean="0">
                <a:latin typeface="Arial" panose="020B0604020202020204" pitchFamily="34" charset="0"/>
                <a:cs typeface="Arial" panose="020B0604020202020204" pitchFamily="34" charset="0"/>
              </a:rPr>
              <a:t>Data view Management</a:t>
            </a:r>
            <a:endParaRPr lang="en-IN" sz="24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311467" y="148441"/>
            <a:ext cx="460314" cy="664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pic>
        <p:nvPicPr>
          <p:cNvPr id="17410" name="Picture 2"/>
          <p:cNvPicPr>
            <a:picLocks noChangeAspect="1" noChangeArrowheads="1"/>
          </p:cNvPicPr>
          <p:nvPr/>
        </p:nvPicPr>
        <p:blipFill>
          <a:blip r:embed="rId4"/>
          <a:srcRect/>
          <a:stretch>
            <a:fillRect/>
          </a:stretch>
        </p:blipFill>
        <p:spPr bwMode="auto">
          <a:xfrm>
            <a:off x="614569" y="1332411"/>
            <a:ext cx="10775426" cy="4955586"/>
          </a:xfrm>
          <a:prstGeom prst="rect">
            <a:avLst/>
          </a:prstGeom>
          <a:noFill/>
          <a:ln w="9525">
            <a:noFill/>
            <a:miter lim="800000"/>
            <a:headEnd/>
            <a:tailEnd/>
          </a:ln>
          <a:effectLst/>
        </p:spPr>
      </p:pic>
    </p:spTree>
    <p:extLst>
      <p:ext uri="{BB962C8B-B14F-4D97-AF65-F5344CB8AC3E}">
        <p14:creationId xmlns:p14="http://schemas.microsoft.com/office/powerpoint/2010/main" xmlns="" val="24794372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984243" y="387927"/>
            <a:ext cx="9998082" cy="809048"/>
          </a:xfrm>
        </p:spPr>
        <p:txBody>
          <a:bodyPr>
            <a:normAutofit/>
          </a:bodyPr>
          <a:lstStyle/>
          <a:p>
            <a:r>
              <a:rPr lang="en-IN" sz="2400" dirty="0" smtClean="0">
                <a:latin typeface="Arial" panose="020B0604020202020204" pitchFamily="34" charset="0"/>
                <a:cs typeface="Arial" panose="020B0604020202020204" pitchFamily="34" charset="0"/>
              </a:rPr>
              <a:t>Data View Management</a:t>
            </a:r>
            <a:endParaRPr lang="en-IN" sz="2400"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311467" y="148441"/>
            <a:ext cx="460314" cy="664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pic>
        <p:nvPicPr>
          <p:cNvPr id="18434" name="Picture 2"/>
          <p:cNvPicPr>
            <a:picLocks noChangeAspect="1" noChangeArrowheads="1"/>
          </p:cNvPicPr>
          <p:nvPr/>
        </p:nvPicPr>
        <p:blipFill>
          <a:blip r:embed="rId4"/>
          <a:srcRect/>
          <a:stretch>
            <a:fillRect/>
          </a:stretch>
        </p:blipFill>
        <p:spPr bwMode="auto">
          <a:xfrm>
            <a:off x="757646" y="1335384"/>
            <a:ext cx="10702562" cy="4767148"/>
          </a:xfrm>
          <a:prstGeom prst="rect">
            <a:avLst/>
          </a:prstGeom>
          <a:noFill/>
          <a:ln w="9525">
            <a:noFill/>
            <a:miter lim="800000"/>
            <a:headEnd/>
            <a:tailEnd/>
          </a:ln>
          <a:effectLst/>
        </p:spPr>
      </p:pic>
    </p:spTree>
    <p:extLst>
      <p:ext uri="{BB962C8B-B14F-4D97-AF65-F5344CB8AC3E}">
        <p14:creationId xmlns:p14="http://schemas.microsoft.com/office/powerpoint/2010/main" xmlns="" val="24794372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75683" y="0"/>
            <a:ext cx="9998082" cy="809048"/>
          </a:xfrm>
        </p:spPr>
        <p:txBody>
          <a:bodyPr>
            <a:normAutofit/>
          </a:bodyPr>
          <a:lstStyle/>
          <a:p>
            <a:r>
              <a:rPr lang="en-IN" sz="1800" b="1" dirty="0" smtClean="0">
                <a:latin typeface="Arial" panose="020B0604020202020204" pitchFamily="34" charset="0"/>
                <a:cs typeface="Arial" panose="020B0604020202020204" pitchFamily="34" charset="0"/>
              </a:rPr>
              <a:t>Parameter Listing</a:t>
            </a:r>
            <a:endParaRPr lang="en-IN" sz="1800" b="1"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311467" y="148441"/>
            <a:ext cx="460314" cy="664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pic>
        <p:nvPicPr>
          <p:cNvPr id="19458" name="Picture 2"/>
          <p:cNvPicPr>
            <a:picLocks noChangeAspect="1" noChangeArrowheads="1"/>
          </p:cNvPicPr>
          <p:nvPr/>
        </p:nvPicPr>
        <p:blipFill>
          <a:blip r:embed="rId4"/>
          <a:srcRect/>
          <a:stretch>
            <a:fillRect/>
          </a:stretch>
        </p:blipFill>
        <p:spPr bwMode="auto">
          <a:xfrm>
            <a:off x="444138" y="901338"/>
            <a:ext cx="10737668" cy="5524364"/>
          </a:xfrm>
          <a:prstGeom prst="rect">
            <a:avLst/>
          </a:prstGeom>
          <a:noFill/>
          <a:ln w="9525">
            <a:noFill/>
            <a:miter lim="800000"/>
            <a:headEnd/>
            <a:tailEnd/>
          </a:ln>
          <a:effectLst/>
        </p:spPr>
      </p:pic>
    </p:spTree>
    <p:extLst>
      <p:ext uri="{BB962C8B-B14F-4D97-AF65-F5344CB8AC3E}">
        <p14:creationId xmlns:p14="http://schemas.microsoft.com/office/powerpoint/2010/main" xmlns="" val="24794372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49557" y="0"/>
            <a:ext cx="9998082" cy="809048"/>
          </a:xfrm>
        </p:spPr>
        <p:txBody>
          <a:bodyPr>
            <a:normAutofit/>
          </a:bodyPr>
          <a:lstStyle/>
          <a:p>
            <a:r>
              <a:rPr lang="en-IN" sz="1800" b="1" dirty="0" smtClean="0">
                <a:latin typeface="Arial" panose="020B0604020202020204" pitchFamily="34" charset="0"/>
                <a:cs typeface="Arial" panose="020B0604020202020204" pitchFamily="34" charset="0"/>
              </a:rPr>
              <a:t>Display Time series data</a:t>
            </a:r>
            <a:endParaRPr lang="en-IN" sz="1800" b="1"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311467" y="148441"/>
            <a:ext cx="460314" cy="664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pic>
        <p:nvPicPr>
          <p:cNvPr id="20482" name="Picture 2"/>
          <p:cNvPicPr>
            <a:picLocks noChangeAspect="1" noChangeArrowheads="1"/>
          </p:cNvPicPr>
          <p:nvPr/>
        </p:nvPicPr>
        <p:blipFill>
          <a:blip r:embed="rId4"/>
          <a:srcRect/>
          <a:stretch>
            <a:fillRect/>
          </a:stretch>
        </p:blipFill>
        <p:spPr bwMode="auto">
          <a:xfrm>
            <a:off x="496388" y="875211"/>
            <a:ext cx="10776857" cy="5649823"/>
          </a:xfrm>
          <a:prstGeom prst="rect">
            <a:avLst/>
          </a:prstGeom>
          <a:noFill/>
          <a:ln w="9525">
            <a:noFill/>
            <a:miter lim="800000"/>
            <a:headEnd/>
            <a:tailEnd/>
          </a:ln>
          <a:effectLst/>
        </p:spPr>
      </p:pic>
    </p:spTree>
    <p:extLst>
      <p:ext uri="{BB962C8B-B14F-4D97-AF65-F5344CB8AC3E}">
        <p14:creationId xmlns:p14="http://schemas.microsoft.com/office/powerpoint/2010/main" xmlns="" val="24794372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36495" y="0"/>
            <a:ext cx="9998082" cy="809048"/>
          </a:xfrm>
        </p:spPr>
        <p:txBody>
          <a:bodyPr>
            <a:normAutofit/>
          </a:bodyPr>
          <a:lstStyle/>
          <a:p>
            <a:r>
              <a:rPr lang="en-IN" sz="1800" b="1" dirty="0" smtClean="0">
                <a:latin typeface="Arial" panose="020B0604020202020204" pitchFamily="34" charset="0"/>
                <a:cs typeface="Arial" panose="020B0604020202020204" pitchFamily="34" charset="0"/>
              </a:rPr>
              <a:t> Charts</a:t>
            </a:r>
            <a:endParaRPr lang="en-IN" sz="1800" b="1"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311467" y="148441"/>
            <a:ext cx="460314" cy="664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pic>
        <p:nvPicPr>
          <p:cNvPr id="21506" name="Picture 2"/>
          <p:cNvPicPr>
            <a:picLocks noChangeAspect="1" noChangeArrowheads="1"/>
          </p:cNvPicPr>
          <p:nvPr/>
        </p:nvPicPr>
        <p:blipFill>
          <a:blip r:embed="rId4"/>
          <a:srcRect/>
          <a:stretch>
            <a:fillRect/>
          </a:stretch>
        </p:blipFill>
        <p:spPr bwMode="auto">
          <a:xfrm>
            <a:off x="522515" y="888274"/>
            <a:ext cx="10845436" cy="5579066"/>
          </a:xfrm>
          <a:prstGeom prst="rect">
            <a:avLst/>
          </a:prstGeom>
          <a:noFill/>
          <a:ln w="9525">
            <a:noFill/>
            <a:miter lim="800000"/>
            <a:headEnd/>
            <a:tailEnd/>
          </a:ln>
          <a:effectLst/>
        </p:spPr>
      </p:pic>
    </p:spTree>
    <p:extLst>
      <p:ext uri="{BB962C8B-B14F-4D97-AF65-F5344CB8AC3E}">
        <p14:creationId xmlns:p14="http://schemas.microsoft.com/office/powerpoint/2010/main" xmlns="" val="2479437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10369" y="178921"/>
            <a:ext cx="9998082" cy="809048"/>
          </a:xfrm>
        </p:spPr>
        <p:txBody>
          <a:bodyPr>
            <a:normAutofit/>
          </a:bodyPr>
          <a:lstStyle/>
          <a:p>
            <a:r>
              <a:rPr lang="en-IN" sz="1800" b="1" dirty="0" smtClean="0">
                <a:latin typeface="Arial" panose="020B0604020202020204" pitchFamily="34" charset="0"/>
                <a:cs typeface="Arial" panose="020B0604020202020204" pitchFamily="34" charset="0"/>
              </a:rPr>
              <a:t>Statistical Calculation</a:t>
            </a:r>
            <a:endParaRPr lang="en-IN" sz="1800" b="1"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311467" y="148441"/>
            <a:ext cx="460314" cy="664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pic>
        <p:nvPicPr>
          <p:cNvPr id="22530" name="Picture 2"/>
          <p:cNvPicPr>
            <a:picLocks noChangeAspect="1" noChangeArrowheads="1"/>
          </p:cNvPicPr>
          <p:nvPr/>
        </p:nvPicPr>
        <p:blipFill>
          <a:blip r:embed="rId4"/>
          <a:srcRect/>
          <a:stretch>
            <a:fillRect/>
          </a:stretch>
        </p:blipFill>
        <p:spPr bwMode="auto">
          <a:xfrm>
            <a:off x="783771" y="927463"/>
            <a:ext cx="10567852" cy="5231129"/>
          </a:xfrm>
          <a:prstGeom prst="rect">
            <a:avLst/>
          </a:prstGeom>
          <a:noFill/>
          <a:ln w="9525">
            <a:noFill/>
            <a:miter lim="800000"/>
            <a:headEnd/>
            <a:tailEnd/>
          </a:ln>
          <a:effectLst/>
        </p:spPr>
      </p:pic>
    </p:spTree>
    <p:extLst>
      <p:ext uri="{BB962C8B-B14F-4D97-AF65-F5344CB8AC3E}">
        <p14:creationId xmlns:p14="http://schemas.microsoft.com/office/powerpoint/2010/main" xmlns="" val="24794372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23431" y="156754"/>
            <a:ext cx="9998082" cy="652294"/>
          </a:xfrm>
        </p:spPr>
        <p:txBody>
          <a:bodyPr>
            <a:normAutofit/>
          </a:bodyPr>
          <a:lstStyle/>
          <a:p>
            <a:r>
              <a:rPr lang="en-IN" sz="1800" b="1" dirty="0" smtClean="0">
                <a:latin typeface="Arial" panose="020B0604020202020204" pitchFamily="34" charset="0"/>
                <a:cs typeface="Arial" panose="020B0604020202020204" pitchFamily="34" charset="0"/>
              </a:rPr>
              <a:t>Map Section</a:t>
            </a:r>
            <a:endParaRPr lang="en-IN" sz="1800" b="1"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311467" y="148441"/>
            <a:ext cx="460314" cy="664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pic>
        <p:nvPicPr>
          <p:cNvPr id="23554" name="Picture 2"/>
          <p:cNvPicPr>
            <a:picLocks noChangeAspect="1" noChangeArrowheads="1"/>
          </p:cNvPicPr>
          <p:nvPr/>
        </p:nvPicPr>
        <p:blipFill>
          <a:blip r:embed="rId4"/>
          <a:srcRect/>
          <a:stretch>
            <a:fillRect/>
          </a:stretch>
        </p:blipFill>
        <p:spPr bwMode="auto">
          <a:xfrm>
            <a:off x="796834" y="966651"/>
            <a:ext cx="10687593" cy="5267734"/>
          </a:xfrm>
          <a:prstGeom prst="rect">
            <a:avLst/>
          </a:prstGeom>
          <a:noFill/>
          <a:ln w="9525">
            <a:noFill/>
            <a:miter lim="800000"/>
            <a:headEnd/>
            <a:tailEnd/>
          </a:ln>
          <a:effectLst/>
        </p:spPr>
      </p:pic>
    </p:spTree>
    <p:extLst>
      <p:ext uri="{BB962C8B-B14F-4D97-AF65-F5344CB8AC3E}">
        <p14:creationId xmlns:p14="http://schemas.microsoft.com/office/powerpoint/2010/main" xmlns="" val="24794372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010369" y="178921"/>
            <a:ext cx="9998082" cy="809048"/>
          </a:xfrm>
        </p:spPr>
        <p:txBody>
          <a:bodyPr>
            <a:normAutofit/>
          </a:bodyPr>
          <a:lstStyle/>
          <a:p>
            <a:r>
              <a:rPr lang="en-IN" sz="1800" b="1" dirty="0" smtClean="0">
                <a:latin typeface="Arial" panose="020B0604020202020204" pitchFamily="34" charset="0"/>
                <a:cs typeface="Arial" panose="020B0604020202020204" pitchFamily="34" charset="0"/>
              </a:rPr>
              <a:t>Data Availability</a:t>
            </a:r>
            <a:endParaRPr lang="en-IN" sz="1800" b="1" dirty="0">
              <a:latin typeface="Arial" panose="020B0604020202020204" pitchFamily="34" charset="0"/>
              <a:cs typeface="Arial" panose="020B06040202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311467" y="148441"/>
            <a:ext cx="460314" cy="66435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pic>
        <p:nvPicPr>
          <p:cNvPr id="24578" name="Picture 2"/>
          <p:cNvPicPr>
            <a:picLocks noChangeAspect="1" noChangeArrowheads="1"/>
          </p:cNvPicPr>
          <p:nvPr/>
        </p:nvPicPr>
        <p:blipFill>
          <a:blip r:embed="rId4"/>
          <a:srcRect/>
          <a:stretch>
            <a:fillRect/>
          </a:stretch>
        </p:blipFill>
        <p:spPr bwMode="auto">
          <a:xfrm>
            <a:off x="496389" y="940526"/>
            <a:ext cx="10885170" cy="5346245"/>
          </a:xfrm>
          <a:prstGeom prst="rect">
            <a:avLst/>
          </a:prstGeom>
          <a:noFill/>
          <a:ln w="9525">
            <a:noFill/>
            <a:miter lim="800000"/>
            <a:headEnd/>
            <a:tailEnd/>
          </a:ln>
          <a:effectLst/>
        </p:spPr>
      </p:pic>
    </p:spTree>
    <p:extLst>
      <p:ext uri="{BB962C8B-B14F-4D97-AF65-F5344CB8AC3E}">
        <p14:creationId xmlns:p14="http://schemas.microsoft.com/office/powerpoint/2010/main" xmlns="" val="24794372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p:cNvSpPr>
            <a:spLocks noGrp="1"/>
          </p:cNvSpPr>
          <p:nvPr>
            <p:ph idx="13"/>
          </p:nvPr>
        </p:nvSpPr>
        <p:spPr>
          <a:xfrm>
            <a:off x="888274" y="1384664"/>
            <a:ext cx="10638105" cy="2765306"/>
          </a:xfrm>
        </p:spPr>
        <p:txBody>
          <a:bodyPr>
            <a:normAutofit/>
          </a:bodyPr>
          <a:lstStyle/>
          <a:p>
            <a:r>
              <a:rPr lang="en-IN" sz="3600" b="1" dirty="0" smtClean="0">
                <a:latin typeface="Arial Black" panose="020B0A04020102020204" pitchFamily="34" charset="0"/>
              </a:rPr>
              <a:t>Questions </a:t>
            </a:r>
            <a:r>
              <a:rPr lang="en-IN" sz="3600" b="1" dirty="0" smtClean="0">
                <a:latin typeface="Arial Black" panose="020B0A04020102020204" pitchFamily="34" charset="0"/>
              </a:rPr>
              <a:t>and Answers with Feedback</a:t>
            </a:r>
          </a:p>
          <a:p>
            <a:r>
              <a:rPr lang="en-IN" sz="3600" b="1" dirty="0" smtClean="0">
                <a:latin typeface="Arial Black" panose="020B0A04020102020204" pitchFamily="34" charset="0"/>
              </a:rPr>
              <a:t>For </a:t>
            </a:r>
            <a:r>
              <a:rPr lang="en-IN" sz="3600" b="1" dirty="0" smtClean="0">
                <a:latin typeface="Arial Black" panose="020B0A04020102020204" pitchFamily="34" charset="0"/>
              </a:rPr>
              <a:t>any </a:t>
            </a:r>
            <a:r>
              <a:rPr lang="en-IN" sz="3600" b="1" dirty="0" smtClean="0">
                <a:latin typeface="Arial Black" panose="020B0A04020102020204" pitchFamily="34" charset="0"/>
              </a:rPr>
              <a:t>query </a:t>
            </a:r>
            <a:r>
              <a:rPr lang="en-IN" sz="3600" b="1" dirty="0" smtClean="0">
                <a:latin typeface="Arial Black" panose="020B0A04020102020204" pitchFamily="34" charset="0"/>
              </a:rPr>
              <a:t>&amp; help, you can send email on </a:t>
            </a:r>
            <a:r>
              <a:rPr lang="en-IN" sz="3600" b="1" dirty="0" smtClean="0">
                <a:latin typeface="Arial" panose="020B0604020202020204" pitchFamily="34" charset="0"/>
                <a:cs typeface="Arial" panose="020B0604020202020204" pitchFamily="34" charset="0"/>
              </a:rPr>
              <a:t>helpdesk-nwic@gov.in</a:t>
            </a:r>
            <a:endParaRPr lang="en-IN" sz="3600" b="1" dirty="0" smtClean="0">
              <a:latin typeface="Arial Black" panose="020B0A04020102020204" pitchFamily="34" charset="0"/>
            </a:endParaRP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539442" y="188629"/>
            <a:ext cx="455064" cy="710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6" name="Picture 5">
            <a:extLst>
              <a:ext uri="{FF2B5EF4-FFF2-40B4-BE49-F238E27FC236}">
                <a16:creationId xmlns:a16="http://schemas.microsoft.com/office/drawing/2014/main" xmlns="" id="{6D0CC503-F8F2-4DBD-9BF1-40E55CA7740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30169" y="240127"/>
            <a:ext cx="764146" cy="658906"/>
          </a:xfrm>
          <a:prstGeom prst="rect">
            <a:avLst/>
          </a:prstGeom>
        </p:spPr>
      </p:pic>
    </p:spTree>
    <p:extLst>
      <p:ext uri="{BB962C8B-B14F-4D97-AF65-F5344CB8AC3E}">
        <p14:creationId xmlns:p14="http://schemas.microsoft.com/office/powerpoint/2010/main" xmlns="" val="20959494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585824" y="1014284"/>
            <a:ext cx="10377891" cy="772952"/>
          </a:xfrm>
        </p:spPr>
        <p:txBody>
          <a:bodyPr>
            <a:normAutofit/>
          </a:bodyPr>
          <a:lstStyle/>
          <a:p>
            <a:r>
              <a:rPr lang="en-IN" sz="2400" b="1" u="sng" dirty="0" smtClean="0">
                <a:solidFill>
                  <a:srgbClr val="FF0000"/>
                </a:solidFill>
                <a:latin typeface="Arial Black" panose="020B0A04020102020204" pitchFamily="34" charset="0"/>
              </a:rPr>
              <a:t/>
            </a:r>
            <a:br>
              <a:rPr lang="en-IN" sz="2400" b="1" u="sng" dirty="0" smtClean="0">
                <a:solidFill>
                  <a:srgbClr val="FF0000"/>
                </a:solidFill>
                <a:latin typeface="Arial Black" panose="020B0A04020102020204" pitchFamily="34" charset="0"/>
              </a:rPr>
            </a:br>
            <a:r>
              <a:rPr lang="en-IN" sz="2400" b="1" u="sng" dirty="0" smtClean="0">
                <a:solidFill>
                  <a:srgbClr val="FF0000"/>
                </a:solidFill>
                <a:latin typeface="Arial Black" panose="020B0A04020102020204" pitchFamily="34" charset="0"/>
              </a:rPr>
              <a:t>Training Topics  (For Surface Water)</a:t>
            </a:r>
            <a:endParaRPr lang="en-IN" sz="2400" b="1" u="sng" dirty="0">
              <a:solidFill>
                <a:srgbClr val="FF0000"/>
              </a:solidFill>
              <a:latin typeface="Arial Black" panose="020B0A04020102020204" pitchFamily="34" charset="0"/>
            </a:endParaRPr>
          </a:p>
        </p:txBody>
      </p:sp>
      <p:sp>
        <p:nvSpPr>
          <p:cNvPr id="8" name="Rectangle 7"/>
          <p:cNvSpPr/>
          <p:nvPr/>
        </p:nvSpPr>
        <p:spPr>
          <a:xfrm>
            <a:off x="716974" y="2002636"/>
            <a:ext cx="10386980" cy="3170099"/>
          </a:xfrm>
          <a:prstGeom prst="rect">
            <a:avLst/>
          </a:prstGeom>
        </p:spPr>
        <p:txBody>
          <a:bodyPr wrap="square">
            <a:spAutoFit/>
          </a:bodyPr>
          <a:lstStyle/>
          <a:p>
            <a:endParaRPr lang="en-IN" sz="2000" b="1" dirty="0"/>
          </a:p>
          <a:p>
            <a:pPr marL="342900" indent="-342900">
              <a:buFont typeface="Arial" panose="020B0604020202020204" pitchFamily="34" charset="0"/>
              <a:buChar char="•"/>
            </a:pPr>
            <a:r>
              <a:rPr lang="en-IN" sz="2000" b="1" dirty="0" smtClean="0"/>
              <a:t>Manual Data Entry</a:t>
            </a:r>
          </a:p>
          <a:p>
            <a:endParaRPr lang="en-IN" sz="2000" b="1" dirty="0" smtClean="0"/>
          </a:p>
          <a:p>
            <a:pPr marL="342900" indent="-342900">
              <a:buFont typeface="Arial" panose="020B0604020202020204" pitchFamily="34" charset="0"/>
              <a:buChar char="•"/>
            </a:pPr>
            <a:r>
              <a:rPr lang="en-IN" sz="2000" b="1" dirty="0" smtClean="0"/>
              <a:t>Data Validation </a:t>
            </a:r>
          </a:p>
          <a:p>
            <a:endParaRPr lang="en-IN" sz="2000" b="1" dirty="0" smtClean="0"/>
          </a:p>
          <a:p>
            <a:pPr marL="342900" indent="-342900">
              <a:buFont typeface="Arial" panose="020B0604020202020204" pitchFamily="34" charset="0"/>
              <a:buChar char="•"/>
            </a:pPr>
            <a:r>
              <a:rPr lang="en-IN" sz="2000" b="1" dirty="0"/>
              <a:t>Data </a:t>
            </a:r>
            <a:r>
              <a:rPr lang="en-IN" sz="2000" b="1" dirty="0" smtClean="0"/>
              <a:t>View</a:t>
            </a:r>
          </a:p>
          <a:p>
            <a:pPr marL="342900" indent="-342900"/>
            <a:endParaRPr lang="en-IN" sz="2000" b="1" dirty="0" smtClean="0"/>
          </a:p>
          <a:p>
            <a:pPr marL="342900" indent="-342900">
              <a:buFont typeface="Arial" panose="020B0604020202020204" pitchFamily="34" charset="0"/>
              <a:buChar char="•"/>
            </a:pPr>
            <a:r>
              <a:rPr lang="en-IN" sz="2000" b="1" dirty="0" smtClean="0"/>
              <a:t>Data View Management</a:t>
            </a:r>
          </a:p>
          <a:p>
            <a:endParaRPr lang="en-IN" sz="2000" b="1" dirty="0" smtClean="0"/>
          </a:p>
          <a:p>
            <a:pPr marL="342900" indent="-342900">
              <a:buFont typeface="Arial" panose="020B0604020202020204" pitchFamily="34" charset="0"/>
              <a:buChar char="•"/>
            </a:pPr>
            <a:r>
              <a:rPr lang="en-IN" sz="2000" b="1" dirty="0" smtClean="0"/>
              <a:t>Questions </a:t>
            </a:r>
            <a:r>
              <a:rPr lang="en-IN" sz="2000" b="1" dirty="0"/>
              <a:t>and Answers with Feedback</a:t>
            </a:r>
          </a:p>
        </p:txBody>
      </p:sp>
      <p:pic>
        <p:nvPicPr>
          <p:cNvPr id="5"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103954" y="310632"/>
            <a:ext cx="450738" cy="7036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7" name="Picture 6">
            <a:extLst>
              <a:ext uri="{FF2B5EF4-FFF2-40B4-BE49-F238E27FC236}">
                <a16:creationId xmlns:a16="http://schemas.microsoft.com/office/drawing/2014/main" xmlns="" id="{6D0CC503-F8F2-4DBD-9BF1-40E55CA7740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444938" y="274320"/>
            <a:ext cx="782972" cy="836023"/>
          </a:xfrm>
          <a:prstGeom prst="rect">
            <a:avLst/>
          </a:prstGeom>
        </p:spPr>
      </p:pic>
    </p:spTree>
    <p:extLst>
      <p:ext uri="{BB962C8B-B14F-4D97-AF65-F5344CB8AC3E}">
        <p14:creationId xmlns:p14="http://schemas.microsoft.com/office/powerpoint/2010/main" xmlns="" val="261028238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Content Placeholder 6"/>
          <p:cNvSpPr>
            <a:spLocks noGrp="1"/>
          </p:cNvSpPr>
          <p:nvPr>
            <p:ph idx="13"/>
          </p:nvPr>
        </p:nvSpPr>
        <p:spPr>
          <a:xfrm>
            <a:off x="1397727" y="899036"/>
            <a:ext cx="10141716" cy="5277928"/>
          </a:xfrm>
        </p:spPr>
        <p:txBody>
          <a:bodyPr>
            <a:normAutofit/>
          </a:bodyPr>
          <a:lstStyle/>
          <a:p>
            <a:r>
              <a:rPr lang="en-IN" sz="9600" dirty="0" smtClean="0">
                <a:latin typeface="Arial Black" panose="020B0A04020102020204" pitchFamily="34" charset="0"/>
              </a:rPr>
              <a:t>THANK YOU</a:t>
            </a:r>
            <a:endParaRPr lang="en-IN" sz="9600" dirty="0">
              <a:latin typeface="Arial Black" panose="020B0A04020102020204" pitchFamily="34" charset="0"/>
            </a:endParaRPr>
          </a:p>
        </p:txBody>
      </p:sp>
      <p:pic>
        <p:nvPicPr>
          <p:cNvPr id="4"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539442" y="188629"/>
            <a:ext cx="455064" cy="71040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5" name="Picture 4">
            <a:extLst>
              <a:ext uri="{FF2B5EF4-FFF2-40B4-BE49-F238E27FC236}">
                <a16:creationId xmlns:a16="http://schemas.microsoft.com/office/drawing/2014/main" xmlns="" id="{6D0CC503-F8F2-4DBD-9BF1-40E55CA77409}"/>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274822636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177636" y="1177636"/>
            <a:ext cx="10032231" cy="4749031"/>
          </a:xfrm>
        </p:spPr>
        <p:txBody>
          <a:bodyPr>
            <a:normAutofit fontScale="90000"/>
          </a:bodyPr>
          <a:lstStyle/>
          <a:p>
            <a:pPr algn="ctr"/>
            <a:r>
              <a:rPr lang="en-IN" b="1" dirty="0" smtClean="0"/>
              <a:t/>
            </a:r>
            <a:br>
              <a:rPr lang="en-IN" b="1" dirty="0" smtClean="0"/>
            </a:br>
            <a:r>
              <a:rPr lang="en-IN" b="1" dirty="0" smtClean="0"/>
              <a:t/>
            </a:r>
            <a:br>
              <a:rPr lang="en-IN" b="1" dirty="0" smtClean="0"/>
            </a:br>
            <a:r>
              <a:rPr lang="en-IN" sz="2200" b="1" dirty="0">
                <a:latin typeface="Arial" panose="020B0604020202020204" pitchFamily="34" charset="0"/>
                <a:cs typeface="Arial" panose="020B0604020202020204" pitchFamily="34" charset="0"/>
              </a:rPr>
              <a:t/>
            </a:r>
            <a:br>
              <a:rPr lang="en-IN" sz="2200" b="1" dirty="0">
                <a:latin typeface="Arial" panose="020B0604020202020204" pitchFamily="34" charset="0"/>
                <a:cs typeface="Arial" panose="020B0604020202020204" pitchFamily="34" charset="0"/>
              </a:rPr>
            </a:br>
            <a:r>
              <a:rPr lang="en-IN" sz="2200" dirty="0" smtClean="0">
                <a:latin typeface="Arial" panose="020B0604020202020204" pitchFamily="34" charset="0"/>
                <a:cs typeface="Arial" panose="020B0604020202020204" pitchFamily="34" charset="0"/>
              </a:rPr>
              <a:t> </a:t>
            </a:r>
            <a:br>
              <a:rPr lang="en-IN" sz="2200" dirty="0" smtClean="0">
                <a:latin typeface="Arial" panose="020B0604020202020204" pitchFamily="34" charset="0"/>
                <a:cs typeface="Arial" panose="020B0604020202020204" pitchFamily="34" charset="0"/>
              </a:rPr>
            </a:br>
            <a:r>
              <a:rPr lang="en-IN" sz="3200" b="1" dirty="0">
                <a:latin typeface="Arial" panose="020B0604020202020204" pitchFamily="34" charset="0"/>
                <a:cs typeface="Arial" panose="020B0604020202020204" pitchFamily="34" charset="0"/>
              </a:rPr>
              <a:t>WIMS </a:t>
            </a:r>
            <a:r>
              <a:rPr lang="en-IN" sz="3200" b="1" dirty="0" smtClean="0">
                <a:latin typeface="Arial" panose="020B0604020202020204" pitchFamily="34" charset="0"/>
                <a:cs typeface="Arial" panose="020B0604020202020204" pitchFamily="34" charset="0"/>
              </a:rPr>
              <a:t>Application URL-                                           </a:t>
            </a:r>
            <a:r>
              <a:rPr lang="en-IN" sz="3200" b="1" dirty="0" smtClean="0">
                <a:latin typeface="Arial" panose="020B0604020202020204" pitchFamily="34" charset="0"/>
                <a:cs typeface="Arial" panose="020B0604020202020204" pitchFamily="34" charset="0"/>
                <a:hlinkClick r:id="rId2"/>
              </a:rPr>
              <a:t>https://india-water.gov.in/wims/login.xhtml</a:t>
            </a:r>
            <a:r>
              <a:rPr lang="en-IN" sz="3200" b="1" dirty="0" smtClean="0">
                <a:latin typeface="Arial" panose="020B0604020202020204" pitchFamily="34" charset="0"/>
                <a:cs typeface="Arial" panose="020B0604020202020204" pitchFamily="34" charset="0"/>
              </a:rPr>
              <a:t/>
            </a:r>
            <a:br>
              <a:rPr lang="en-IN" sz="3200" b="1" dirty="0" smtClean="0">
                <a:latin typeface="Arial" panose="020B0604020202020204" pitchFamily="34" charset="0"/>
                <a:cs typeface="Arial" panose="020B0604020202020204" pitchFamily="34" charset="0"/>
              </a:rPr>
            </a:br>
            <a:r>
              <a:rPr lang="en-IN" sz="3200" b="1" dirty="0" smtClean="0">
                <a:latin typeface="Arial" panose="020B0604020202020204" pitchFamily="34" charset="0"/>
                <a:cs typeface="Arial" panose="020B0604020202020204" pitchFamily="34" charset="0"/>
              </a:rPr>
              <a:t/>
            </a:r>
            <a:br>
              <a:rPr lang="en-IN" sz="3200" b="1" dirty="0" smtClean="0">
                <a:latin typeface="Arial" panose="020B0604020202020204" pitchFamily="34" charset="0"/>
                <a:cs typeface="Arial" panose="020B0604020202020204" pitchFamily="34" charset="0"/>
              </a:rPr>
            </a:br>
            <a:r>
              <a:rPr lang="en-IN" sz="3200" b="1" dirty="0" smtClean="0">
                <a:latin typeface="Arial" panose="020B0604020202020204" pitchFamily="34" charset="0"/>
                <a:cs typeface="Arial" panose="020B0604020202020204" pitchFamily="34" charset="0"/>
              </a:rPr>
              <a:t/>
            </a:r>
            <a:br>
              <a:rPr lang="en-IN" sz="3200" b="1" dirty="0" smtClean="0">
                <a:latin typeface="Arial" panose="020B0604020202020204" pitchFamily="34" charset="0"/>
                <a:cs typeface="Arial" panose="020B0604020202020204" pitchFamily="34" charset="0"/>
              </a:rPr>
            </a:br>
            <a:r>
              <a:rPr lang="en-IN" sz="3200" b="1" dirty="0" smtClean="0">
                <a:latin typeface="Arial" panose="020B0604020202020204" pitchFamily="34" charset="0"/>
                <a:cs typeface="Arial" panose="020B0604020202020204" pitchFamily="34" charset="0"/>
              </a:rPr>
              <a:t> </a:t>
            </a:r>
            <a:r>
              <a:rPr lang="en-IN" sz="3200" b="1" u="sng" dirty="0" smtClean="0">
                <a:solidFill>
                  <a:schemeClr val="accent1"/>
                </a:solidFill>
                <a:latin typeface="Arial" panose="020B0604020202020204" pitchFamily="34" charset="0"/>
                <a:cs typeface="Arial" panose="020B0604020202020204" pitchFamily="34" charset="0"/>
              </a:rPr>
              <a:t/>
            </a:r>
            <a:br>
              <a:rPr lang="en-IN" sz="3200" b="1" u="sng" dirty="0" smtClean="0">
                <a:solidFill>
                  <a:schemeClr val="accent1"/>
                </a:solidFill>
                <a:latin typeface="Arial" panose="020B0604020202020204" pitchFamily="34" charset="0"/>
                <a:cs typeface="Arial" panose="020B0604020202020204" pitchFamily="34" charset="0"/>
              </a:rPr>
            </a:br>
            <a:r>
              <a:rPr lang="en-IN" sz="2200" dirty="0" smtClean="0">
                <a:latin typeface="Arial" panose="020B0604020202020204" pitchFamily="34" charset="0"/>
                <a:cs typeface="Arial" panose="020B0604020202020204" pitchFamily="34" charset="0"/>
              </a:rPr>
              <a:t/>
            </a:r>
            <a:br>
              <a:rPr lang="en-IN" sz="2200" dirty="0" smtClean="0">
                <a:latin typeface="Arial" panose="020B0604020202020204" pitchFamily="34" charset="0"/>
                <a:cs typeface="Arial" panose="020B0604020202020204" pitchFamily="34" charset="0"/>
              </a:rPr>
            </a:br>
            <a:r>
              <a:rPr lang="en-IN" sz="2200" dirty="0">
                <a:latin typeface="Arial" panose="020B0604020202020204" pitchFamily="34" charset="0"/>
                <a:cs typeface="Arial" panose="020B0604020202020204" pitchFamily="34" charset="0"/>
              </a:rPr>
              <a:t/>
            </a:r>
            <a:br>
              <a:rPr lang="en-IN" sz="2200" dirty="0">
                <a:latin typeface="Arial" panose="020B0604020202020204" pitchFamily="34" charset="0"/>
                <a:cs typeface="Arial" panose="020B0604020202020204" pitchFamily="34" charset="0"/>
              </a:rPr>
            </a:br>
            <a:r>
              <a:rPr lang="en-IN" dirty="0"/>
              <a:t/>
            </a:r>
            <a:br>
              <a:rPr lang="en-IN" dirty="0"/>
            </a:br>
            <a:endParaRPr lang="en-IN" dirty="0"/>
          </a:p>
        </p:txBody>
      </p:sp>
      <p:pic>
        <p:nvPicPr>
          <p:cNvPr id="3"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310852" y="286471"/>
            <a:ext cx="423948" cy="6618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5" name="Picture 4">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69357" y="318504"/>
            <a:ext cx="764146" cy="658906"/>
          </a:xfrm>
          <a:prstGeom prst="rect">
            <a:avLst/>
          </a:prstGeom>
        </p:spPr>
      </p:pic>
    </p:spTree>
    <p:extLst>
      <p:ext uri="{BB962C8B-B14F-4D97-AF65-F5344CB8AC3E}">
        <p14:creationId xmlns:p14="http://schemas.microsoft.com/office/powerpoint/2010/main" xmlns="" val="40947468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150034" y="244383"/>
            <a:ext cx="9963455" cy="382865"/>
          </a:xfrm>
        </p:spPr>
        <p:txBody>
          <a:bodyPr>
            <a:normAutofit fontScale="90000"/>
          </a:bodyPr>
          <a:lstStyle/>
          <a:p>
            <a:r>
              <a:rPr lang="en-US" sz="2700" b="1" dirty="0" smtClean="0">
                <a:latin typeface="Arial" panose="020B0604020202020204" pitchFamily="34" charset="0"/>
                <a:cs typeface="Arial" panose="020B0604020202020204" pitchFamily="34" charset="0"/>
              </a:rPr>
              <a:t/>
            </a:r>
            <a:br>
              <a:rPr lang="en-US" sz="2700" b="1" dirty="0" smtClean="0">
                <a:latin typeface="Arial" panose="020B0604020202020204" pitchFamily="34" charset="0"/>
                <a:cs typeface="Arial" panose="020B0604020202020204" pitchFamily="34" charset="0"/>
              </a:rPr>
            </a:br>
            <a:r>
              <a:rPr lang="en-US" sz="2700" b="1" dirty="0">
                <a:latin typeface="Arial" panose="020B0604020202020204" pitchFamily="34" charset="0"/>
                <a:cs typeface="Arial" panose="020B0604020202020204" pitchFamily="34" charset="0"/>
              </a:rPr>
              <a:t/>
            </a:r>
            <a:br>
              <a:rPr lang="en-US" sz="2700" b="1" dirty="0">
                <a:latin typeface="Arial" panose="020B0604020202020204" pitchFamily="34" charset="0"/>
                <a:cs typeface="Arial" panose="020B0604020202020204" pitchFamily="34" charset="0"/>
              </a:rPr>
            </a:br>
            <a:r>
              <a:rPr lang="en-US" sz="2700" b="1" dirty="0" smtClean="0">
                <a:solidFill>
                  <a:srgbClr val="FF0000"/>
                </a:solidFill>
                <a:latin typeface="Arial" panose="020B0604020202020204" pitchFamily="34" charset="0"/>
                <a:cs typeface="Arial" panose="020B0604020202020204" pitchFamily="34" charset="0"/>
              </a:rPr>
              <a:t>Login </a:t>
            </a:r>
            <a:r>
              <a:rPr lang="en-US" sz="2700" b="1" dirty="0">
                <a:solidFill>
                  <a:srgbClr val="FF0000"/>
                </a:solidFill>
                <a:latin typeface="Arial" panose="020B0604020202020204" pitchFamily="34" charset="0"/>
                <a:cs typeface="Arial" panose="020B0604020202020204" pitchFamily="34" charset="0"/>
              </a:rPr>
              <a:t>into </a:t>
            </a:r>
            <a:r>
              <a:rPr lang="en-US" sz="2700" b="1" dirty="0" smtClean="0">
                <a:solidFill>
                  <a:srgbClr val="FF0000"/>
                </a:solidFill>
                <a:latin typeface="Arial" panose="020B0604020202020204" pitchFamily="34" charset="0"/>
                <a:cs typeface="Arial" panose="020B0604020202020204" pitchFamily="34" charset="0"/>
              </a:rPr>
              <a:t>WIMS</a:t>
            </a:r>
            <a:r>
              <a:rPr lang="en-IN" b="1" u="sng" dirty="0">
                <a:solidFill>
                  <a:srgbClr val="FF0000"/>
                </a:solidFill>
              </a:rPr>
              <a:t/>
            </a:r>
            <a:br>
              <a:rPr lang="en-IN" b="1" u="sng" dirty="0">
                <a:solidFill>
                  <a:srgbClr val="FF0000"/>
                </a:solidFill>
              </a:rPr>
            </a:br>
            <a:endParaRPr lang="en-IN" dirty="0">
              <a:solidFill>
                <a:srgbClr val="FF0000"/>
              </a:solidFill>
            </a:endParaRPr>
          </a:p>
        </p:txBody>
      </p:sp>
      <p:sp>
        <p:nvSpPr>
          <p:cNvPr id="9" name="Rectangle 12"/>
          <p:cNvSpPr>
            <a:spLocks noChangeArrowheads="1"/>
          </p:cNvSpPr>
          <p:nvPr/>
        </p:nvSpPr>
        <p:spPr bwMode="auto">
          <a:xfrm>
            <a:off x="1295839" y="5695510"/>
            <a:ext cx="12192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IN"/>
          </a:p>
        </p:txBody>
      </p:sp>
      <p:pic>
        <p:nvPicPr>
          <p:cNvPr id="6" name="Picture 3" descr="IndianEmblem"/>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513127" y="225466"/>
            <a:ext cx="382285" cy="5506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10" name="Picture 9"/>
          <p:cNvPicPr>
            <a:picLocks noChangeAspect="1"/>
          </p:cNvPicPr>
          <p:nvPr/>
        </p:nvPicPr>
        <p:blipFill>
          <a:blip r:embed="rId3"/>
          <a:stretch>
            <a:fillRect/>
          </a:stretch>
        </p:blipFill>
        <p:spPr>
          <a:xfrm>
            <a:off x="464233" y="924318"/>
            <a:ext cx="11048894" cy="5518045"/>
          </a:xfrm>
          <a:prstGeom prst="rect">
            <a:avLst/>
          </a:prstGeom>
        </p:spPr>
      </p:pic>
      <p:pic>
        <p:nvPicPr>
          <p:cNvPr id="7" name="Picture 6">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25225496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1052945" y="225083"/>
            <a:ext cx="9947564" cy="2031325"/>
          </a:xfrm>
          <a:prstGeom prst="rect">
            <a:avLst/>
          </a:prstGeom>
        </p:spPr>
        <p:txBody>
          <a:bodyPr wrap="square">
            <a:spAutoFit/>
          </a:bodyPr>
          <a:lstStyle/>
          <a:p>
            <a:endParaRPr lang="en-GB" dirty="0" smtClean="0">
              <a:latin typeface="Arial" panose="020B0604020202020204" pitchFamily="34" charset="0"/>
              <a:cs typeface="Arial" panose="020B0604020202020204" pitchFamily="34" charset="0"/>
            </a:endParaRPr>
          </a:p>
          <a:p>
            <a:r>
              <a:rPr lang="en-GB" dirty="0" smtClean="0">
                <a:latin typeface="Arial" panose="020B0604020202020204" pitchFamily="34" charset="0"/>
                <a:cs typeface="Arial" panose="020B0604020202020204" pitchFamily="34" charset="0"/>
              </a:rPr>
              <a:t>Home </a:t>
            </a:r>
            <a:r>
              <a:rPr lang="en-GB" dirty="0">
                <a:latin typeface="Arial" panose="020B0604020202020204" pitchFamily="34" charset="0"/>
                <a:cs typeface="Arial" panose="020B0604020202020204" pitchFamily="34" charset="0"/>
              </a:rPr>
              <a:t>page of WIMS will be displayed on screen after login into WIMS application</a:t>
            </a:r>
            <a:r>
              <a:rPr lang="en-GB" dirty="0" smtClean="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User once done with the work can logout the session using the </a:t>
            </a:r>
            <a:r>
              <a:rPr lang="en-US" i="1" u="sng" dirty="0">
                <a:latin typeface="Arial" panose="020B0604020202020204" pitchFamily="34" charset="0"/>
                <a:cs typeface="Arial" panose="020B0604020202020204" pitchFamily="34" charset="0"/>
              </a:rPr>
              <a:t>Logout Icon</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on the right top corner. </a:t>
            </a:r>
            <a:r>
              <a:rPr lang="en-US" i="1" u="sng" dirty="0">
                <a:latin typeface="Arial" panose="020B0604020202020204" pitchFamily="34" charset="0"/>
                <a:cs typeface="Arial" panose="020B0604020202020204" pitchFamily="34" charset="0"/>
              </a:rPr>
              <a:t>Home Icon</a:t>
            </a:r>
            <a:r>
              <a:rPr lang="en-US" i="1" dirty="0">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is to navigate back to the main page from sub modules page</a:t>
            </a:r>
            <a:endParaRPr lang="en-GB" dirty="0" smtClean="0">
              <a:latin typeface="Arial" panose="020B0604020202020204" pitchFamily="34" charset="0"/>
              <a:cs typeface="Arial" panose="020B0604020202020204" pitchFamily="34" charset="0"/>
            </a:endParaRPr>
          </a:p>
          <a:p>
            <a:endParaRPr lang="en-GB" dirty="0"/>
          </a:p>
          <a:p>
            <a:endParaRPr lang="en-GB" dirty="0" smtClean="0"/>
          </a:p>
          <a:p>
            <a:endParaRPr lang="en-GB" dirty="0"/>
          </a:p>
        </p:txBody>
      </p:sp>
      <p:pic>
        <p:nvPicPr>
          <p:cNvPr id="6" name="Picture 5"/>
          <p:cNvPicPr/>
          <p:nvPr/>
        </p:nvPicPr>
        <p:blipFill>
          <a:blip r:embed="rId2"/>
          <a:stretch>
            <a:fillRect/>
          </a:stretch>
        </p:blipFill>
        <p:spPr>
          <a:xfrm>
            <a:off x="706582" y="1482437"/>
            <a:ext cx="10681854" cy="5171156"/>
          </a:xfrm>
          <a:prstGeom prst="rect">
            <a:avLst/>
          </a:prstGeom>
        </p:spPr>
      </p:pic>
      <p:pic>
        <p:nvPicPr>
          <p:cNvPr id="4" name="Picture 3" descr="IndianEmblem"/>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1227737" y="225083"/>
            <a:ext cx="410081" cy="640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lgn="in">
                <a:solidFill>
                  <a:srgbClr val="000000"/>
                </a:solidFill>
                <a:miter lim="800000"/>
                <a:headEnd/>
                <a:tailEnd/>
              </a14:hiddenLine>
            </a:ext>
          </a:extLst>
        </p:spPr>
      </p:pic>
      <p:pic>
        <p:nvPicPr>
          <p:cNvPr id="8" name="Picture 7">
            <a:extLst>
              <a:ext uri="{FF2B5EF4-FFF2-40B4-BE49-F238E27FC236}">
                <a16:creationId xmlns:a16="http://schemas.microsoft.com/office/drawing/2014/main" xmlns="" id="{6D0CC503-F8F2-4DBD-9BF1-40E55CA77409}"/>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04043" y="174813"/>
            <a:ext cx="764146" cy="658906"/>
          </a:xfrm>
          <a:prstGeom prst="rect">
            <a:avLst/>
          </a:prstGeom>
        </p:spPr>
      </p:pic>
    </p:spTree>
    <p:extLst>
      <p:ext uri="{BB962C8B-B14F-4D97-AF65-F5344CB8AC3E}">
        <p14:creationId xmlns:p14="http://schemas.microsoft.com/office/powerpoint/2010/main" xmlns="" val="2552368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Get Started with 3D">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Segoe UI">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Autofit/>
      </a:bodyPr>
      <a:lstStyle>
        <a:defPPr marL="0" indent="0" algn="l">
          <a:lnSpc>
            <a:spcPts val="1800"/>
          </a:lnSpc>
          <a:spcAft>
            <a:spcPts val="600"/>
          </a:spcAft>
          <a:buNone/>
          <a:defRPr sz="1200" dirty="0" smtClean="0">
            <a:solidFill>
              <a:prstClr val="black">
                <a:lumMod val="75000"/>
                <a:lumOff val="25000"/>
              </a:prstClr>
            </a:solidFill>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xmlns="" name="Bring your presentations to life with 3DTF16411177 (3).potx" id="{9E27ADA6-EA10-4822-B3C1-6E8D86D7E392}" vid="{8B3BFCA4-8458-4DFE-B504-FC98F0D59E1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Bring your presentations to life with 3D</Template>
  <TotalTime>0</TotalTime>
  <Words>1464</Words>
  <Application>Microsoft Office PowerPoint</Application>
  <PresentationFormat>Custom</PresentationFormat>
  <Paragraphs>137</Paragraphs>
  <Slides>60</Slides>
  <Notes>0</Notes>
  <HiddenSlides>0</HiddenSlides>
  <MMClips>0</MMClips>
  <ScaleCrop>false</ScaleCrop>
  <HeadingPairs>
    <vt:vector size="4" baseType="variant">
      <vt:variant>
        <vt:lpstr>Theme</vt:lpstr>
      </vt:variant>
      <vt:variant>
        <vt:i4>1</vt:i4>
      </vt:variant>
      <vt:variant>
        <vt:lpstr>Slide Titles</vt:lpstr>
      </vt:variant>
      <vt:variant>
        <vt:i4>60</vt:i4>
      </vt:variant>
    </vt:vector>
  </HeadingPairs>
  <TitlesOfParts>
    <vt:vector size="61" baseType="lpstr">
      <vt:lpstr>Get Started with 3D</vt:lpstr>
      <vt:lpstr>Slide 1</vt:lpstr>
      <vt:lpstr>  Online WIMS Training Session  </vt:lpstr>
      <vt:lpstr>     Welcome</vt:lpstr>
      <vt:lpstr>Slide 4</vt:lpstr>
      <vt:lpstr>About WIMS</vt:lpstr>
      <vt:lpstr> Training Topics  (For Surface Water)</vt:lpstr>
      <vt:lpstr>     WIMS Application URL-                                           https://india-water.gov.in/wims/login.xhtml        </vt:lpstr>
      <vt:lpstr>  Login into WIMS </vt:lpstr>
      <vt:lpstr>Slide 9</vt:lpstr>
      <vt:lpstr>Manual Data Entry-</vt:lpstr>
      <vt:lpstr>Map showing CWC Basins along with the Data Form is available as shown in Figure</vt:lpstr>
      <vt:lpstr>Slide 12</vt:lpstr>
      <vt:lpstr>Slide 13</vt:lpstr>
      <vt:lpstr>Slide 14</vt:lpstr>
      <vt:lpstr>Slide 15</vt:lpstr>
      <vt:lpstr>Slide 16</vt:lpstr>
      <vt:lpstr>Slide 17</vt:lpstr>
      <vt:lpstr> Data Validation</vt:lpstr>
      <vt:lpstr>Data Validation </vt:lpstr>
      <vt:lpstr> Data Validation   . </vt:lpstr>
      <vt:lpstr>Data Validation  </vt:lpstr>
      <vt:lpstr>Data Validation  </vt:lpstr>
      <vt:lpstr>   Select  or fill all respective  mandatory fields</vt:lpstr>
      <vt:lpstr>Data Validation </vt:lpstr>
      <vt:lpstr>Slide 25</vt:lpstr>
      <vt:lpstr>Slide 26</vt:lpstr>
      <vt:lpstr>10.Click on Search button. The table displays the following : Maximum, Minimum, Upper WL, Lower WL Attributes: Date, Time, Parameter with units, Validate Parameter with units</vt:lpstr>
      <vt:lpstr>11.Data In Charge can validate and edit the data . Use Edit Icon to add the validated value for the required Row. In case user wants to put the data in the database in bulk to be copied to validated database then use the Fill Icon.</vt:lpstr>
      <vt:lpstr>12.Click on Save icon . Validated Value is saved and Popup a message “Revised Value has been saved successfully” is displayed on screen. Paging Navigation is given below table to navigate between pages of the table</vt:lpstr>
      <vt:lpstr>Click on “Fill” button to validate the parameter values. Click  “ OK” button to validate or Click “Cancel” button to cancel it </vt:lpstr>
      <vt:lpstr>13.Data is validated and validated value is display under validated column. Under the Chart section, graphical representation of the observed and validates data can be seen</vt:lpstr>
      <vt:lpstr>Slide 32</vt:lpstr>
      <vt:lpstr>Data View :   - Click on “Data View” icon . Data View page is open on the screen</vt:lpstr>
      <vt:lpstr>- Station Type :Select Station Type (Surface Water ) Radio Button </vt:lpstr>
      <vt:lpstr>-Type : Select Type( Manual , Telemetry Station  or Both)</vt:lpstr>
      <vt:lpstr>Station Search in Data View : Select any criteria for searching the station under advanced search on basis of Major basin , state  or agency etc. for Surface Water Sites</vt:lpstr>
      <vt:lpstr>Select station from station search panel </vt:lpstr>
      <vt:lpstr>Drag parameters. User can either select criteria  maximum 2 stations &amp; 4 parameters for Display Data and  Graph or Select multiple station and one parameter also</vt:lpstr>
      <vt:lpstr>Click on Select Period and select any period for Surface Water Sites </vt:lpstr>
      <vt:lpstr>Display Data :Click “Display Data” Button. All the data of station with parameter’s wise listed in table form</vt:lpstr>
      <vt:lpstr>Click on ”Export table to Excel “ for download the data</vt:lpstr>
      <vt:lpstr>Select any check box (Sum, Average, Standard Deviation, Maximum &amp; Minimum) and Interval  ( Daily, Monthly, Yearly) from the dropdown</vt:lpstr>
      <vt:lpstr>Select checkboxes for Example  Sum, average  etc.. and Select any interval (Daily Weekly or Hourly and Select the period from dropdown</vt:lpstr>
      <vt:lpstr>Click on “Display Statistic Calculation”. Statistic Calculation will be listed in tabular form and click on Excel icon to  export the data in excel format</vt:lpstr>
      <vt:lpstr>Display Graph: Click on “Display Graph” button for viewing the data in graphical form. </vt:lpstr>
      <vt:lpstr>Display Graph:  Click on “Display Graph” button . Under Charts section, Graphs will be generated with respect to data displaying in table </vt:lpstr>
      <vt:lpstr>Download Report for Multiple Stations with single parameter for Surface Water: User can view , generate  &amp; download the report of multiple stations and one parameter in data view module</vt:lpstr>
      <vt:lpstr>Click on Download Report Button for multiple stations. Report will be download in excel format and user can view the data if it is present</vt:lpstr>
      <vt:lpstr>Data View Management</vt:lpstr>
      <vt:lpstr>Data View Management</vt:lpstr>
      <vt:lpstr>Data view Management</vt:lpstr>
      <vt:lpstr>Data View Management</vt:lpstr>
      <vt:lpstr>Parameter Listing</vt:lpstr>
      <vt:lpstr>Display Time series data</vt:lpstr>
      <vt:lpstr> Charts</vt:lpstr>
      <vt:lpstr>Statistical Calculation</vt:lpstr>
      <vt:lpstr>Map Section</vt:lpstr>
      <vt:lpstr>Data Availability</vt:lpstr>
      <vt:lpstr>Slide 59</vt:lpstr>
      <vt:lpstr>Slide 60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2019-10-10T06:09:05Z</dcterms:created>
  <dcterms:modified xsi:type="dcterms:W3CDTF">2021-05-19T08:51:54Z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f42aa342-8706-4288-bd11-ebb85995028c_Enabled">
    <vt:lpwstr>True</vt:lpwstr>
  </property>
  <property fmtid="{D5CDD505-2E9C-101B-9397-08002B2CF9AE}" pid="3" name="MSIP_Label_f42aa342-8706-4288-bd11-ebb85995028c_SiteId">
    <vt:lpwstr>72f988bf-86f1-41af-91ab-2d7cd011db47</vt:lpwstr>
  </property>
  <property fmtid="{D5CDD505-2E9C-101B-9397-08002B2CF9AE}" pid="4" name="MSIP_Label_f42aa342-8706-4288-bd11-ebb85995028c_Owner">
    <vt:lpwstr>dduffy@microsoft.com</vt:lpwstr>
  </property>
  <property fmtid="{D5CDD505-2E9C-101B-9397-08002B2CF9AE}" pid="5" name="MSIP_Label_f42aa342-8706-4288-bd11-ebb85995028c_SetDate">
    <vt:lpwstr>2019-01-09T22:41:38.8954231Z</vt:lpwstr>
  </property>
  <property fmtid="{D5CDD505-2E9C-101B-9397-08002B2CF9AE}" pid="6" name="MSIP_Label_f42aa342-8706-4288-bd11-ebb85995028c_Name">
    <vt:lpwstr>General</vt:lpwstr>
  </property>
  <property fmtid="{D5CDD505-2E9C-101B-9397-08002B2CF9AE}" pid="7" name="MSIP_Label_f42aa342-8706-4288-bd11-ebb85995028c_Application">
    <vt:lpwstr>Microsoft Azure Information Protection</vt:lpwstr>
  </property>
  <property fmtid="{D5CDD505-2E9C-101B-9397-08002B2CF9AE}" pid="8" name="MSIP_Label_f42aa342-8706-4288-bd11-ebb85995028c_Extended_MSFT_Method">
    <vt:lpwstr>Automatic</vt:lpwstr>
  </property>
  <property fmtid="{D5CDD505-2E9C-101B-9397-08002B2CF9AE}" pid="9" name="Sensitivity">
    <vt:lpwstr>General</vt:lpwstr>
  </property>
</Properties>
</file>